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41" r:id="rId4"/>
    <p:sldId id="640" r:id="rId5"/>
    <p:sldId id="259" r:id="rId6"/>
    <p:sldId id="260" r:id="rId7"/>
    <p:sldId id="261" r:id="rId8"/>
    <p:sldId id="262" r:id="rId9"/>
    <p:sldId id="297" r:id="rId10"/>
    <p:sldId id="566" r:id="rId11"/>
    <p:sldId id="739" r:id="rId12"/>
    <p:sldId id="727" r:id="rId13"/>
    <p:sldId id="713" r:id="rId14"/>
    <p:sldId id="726" r:id="rId15"/>
    <p:sldId id="728" r:id="rId16"/>
    <p:sldId id="729" r:id="rId17"/>
    <p:sldId id="730" r:id="rId18"/>
    <p:sldId id="731" r:id="rId19"/>
    <p:sldId id="714" r:id="rId20"/>
    <p:sldId id="732" r:id="rId21"/>
    <p:sldId id="733" r:id="rId22"/>
    <p:sldId id="716" r:id="rId23"/>
    <p:sldId id="734" r:id="rId24"/>
    <p:sldId id="735" r:id="rId25"/>
    <p:sldId id="736" r:id="rId26"/>
    <p:sldId id="737" r:id="rId27"/>
    <p:sldId id="738" r:id="rId28"/>
    <p:sldId id="585" r:id="rId29"/>
    <p:sldId id="407" r:id="rId30"/>
    <p:sldId id="417" r:id="rId31"/>
    <p:sldId id="281" r:id="rId32"/>
    <p:sldId id="275" r:id="rId33"/>
    <p:sldId id="276" r:id="rId34"/>
    <p:sldId id="277" r:id="rId35"/>
    <p:sldId id="278" r:id="rId36"/>
    <p:sldId id="283" r:id="rId37"/>
    <p:sldId id="284" r:id="rId38"/>
    <p:sldId id="309" r:id="rId39"/>
    <p:sldId id="310" r:id="rId40"/>
    <p:sldId id="288" r:id="rId41"/>
    <p:sldId id="289" r:id="rId42"/>
    <p:sldId id="581" r:id="rId43"/>
    <p:sldId id="312" r:id="rId44"/>
    <p:sldId id="313"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5/18/2022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18/05/2022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5542002"/>
            <a:ext cx="8738230" cy="553998"/>
          </a:xfrm>
          <a:prstGeom prst="rect">
            <a:avLst/>
          </a:prstGeom>
          <a:solidFill>
            <a:schemeClr val="bg1"/>
          </a:solidFill>
          <a:ln w="57150">
            <a:solidFill>
              <a:schemeClr val="tx1"/>
            </a:solidFill>
          </a:ln>
          <a:effectLst>
            <a:glow rad="228600">
              <a:schemeClr val="accent2">
                <a:satMod val="175000"/>
                <a:alpha val="40000"/>
              </a:schemeClr>
            </a:glow>
          </a:effectLst>
          <a:scene3d>
            <a:camera prst="perspectiveRelaxedModerately"/>
            <a:lightRig rig="threePt" dir="t"/>
          </a:scene3d>
          <a:sp3d>
            <a:bevelT prst="angle"/>
          </a:sp3d>
        </p:spPr>
        <p:txBody>
          <a:bodyPr wrap="square">
            <a:spAutoFit/>
          </a:bodyPr>
          <a:lstStyle/>
          <a:p>
            <a:r>
              <a:rPr lang="en-US" sz="3000" b="1" i="1" dirty="0"/>
              <a:t>https://bit.ly/SOAL_SELIDIK_KHUTBAH_MULTIMEDIA</a:t>
            </a:r>
          </a:p>
        </p:txBody>
      </p:sp>
      <p:sp>
        <p:nvSpPr>
          <p:cNvPr id="3" name="TextBox 2"/>
          <p:cNvSpPr txBox="1"/>
          <p:nvPr/>
        </p:nvSpPr>
        <p:spPr>
          <a:xfrm>
            <a:off x="533400" y="4953000"/>
            <a:ext cx="8305800" cy="461665"/>
          </a:xfrm>
          <a:prstGeom prst="rect">
            <a:avLst/>
          </a:prstGeom>
          <a:noFill/>
        </p:spPr>
        <p:txBody>
          <a:bodyPr wrap="square" rtlCol="0">
            <a:spAutoFit/>
          </a:bodyPr>
          <a:lstStyle/>
          <a:p>
            <a:pPr algn="ctr"/>
            <a:r>
              <a:rPr lang="en-US" sz="24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Sila</a:t>
            </a:r>
            <a:r>
              <a:rPr lang="en-US"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masuk</a:t>
            </a:r>
            <a:r>
              <a:rPr lang="en-US"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link di </a:t>
            </a:r>
            <a:r>
              <a:rPr lang="en-US" sz="24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bawah</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9960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838200" y="1752600"/>
            <a:ext cx="7696200" cy="40386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C00000"/>
                </a:solidFill>
                <a:effectLst>
                  <a:innerShdw blurRad="69850" dist="43180" dir="5400000">
                    <a:srgbClr val="000000">
                      <a:alpha val="65000"/>
                    </a:srgbClr>
                  </a:innerShdw>
                </a:effectLst>
              </a:rPr>
              <a:t>Dalam usaha pihak berkuasa untuk membangunkan ummah dan menyebar luaskan dakwah Islam, </a:t>
            </a:r>
            <a:r>
              <a:rPr lang="sv-SE" sz="3200" b="1" dirty="0" smtClean="0">
                <a:ln w="1905"/>
                <a:solidFill>
                  <a:srgbClr val="C00000"/>
                </a:solidFill>
                <a:effectLst>
                  <a:innerShdw blurRad="69850" dist="43180" dir="5400000">
                    <a:srgbClr val="000000">
                      <a:alpha val="65000"/>
                    </a:srgbClr>
                  </a:innerShdw>
                </a:effectLst>
              </a:rPr>
              <a:t>masih </a:t>
            </a:r>
            <a:r>
              <a:rPr lang="sv-SE" sz="3200" b="1" dirty="0">
                <a:ln w="1905"/>
                <a:solidFill>
                  <a:srgbClr val="C00000"/>
                </a:solidFill>
                <a:effectLst>
                  <a:innerShdw blurRad="69850" dist="43180" dir="5400000">
                    <a:srgbClr val="000000">
                      <a:alpha val="65000"/>
                    </a:srgbClr>
                  </a:innerShdw>
                </a:effectLst>
              </a:rPr>
              <a:t>terdapat golongan yang cuba menimbulkan kekeliruan dan memberi kefahaman yang menyeleweng kepada masyarakat, ajaran yang menyesatkan dari aqidah Islam. </a:t>
            </a:r>
            <a:endParaRPr lang="en-US" sz="3200" b="1" dirty="0">
              <a:ln w="1905"/>
              <a:solidFill>
                <a:srgbClr val="C00000"/>
              </a:solidFill>
              <a:effectLst>
                <a:innerShdw blurRad="69850" dist="43180" dir="5400000">
                  <a:srgbClr val="000000">
                    <a:alpha val="65000"/>
                  </a:srgbClr>
                </a:innerShdw>
              </a:effectLst>
            </a:endParaRPr>
          </a:p>
        </p:txBody>
      </p:sp>
      <p:sp>
        <p:nvSpPr>
          <p:cNvPr id="5" name="Cloud 4"/>
          <p:cNvSpPr/>
          <p:nvPr/>
        </p:nvSpPr>
        <p:spPr>
          <a:xfrm>
            <a:off x="762000" y="457200"/>
            <a:ext cx="4191000" cy="990600"/>
          </a:xfrm>
          <a:prstGeom prst="cloud">
            <a:avLst/>
          </a:prstGeom>
          <a:solidFill>
            <a:schemeClr val="accent5">
              <a:alpha val="82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Dukacita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6382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838200" y="2057400"/>
            <a:ext cx="7696200" cy="37338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7030A0"/>
                </a:solidFill>
                <a:effectLst>
                  <a:innerShdw blurRad="69850" dist="43180" dir="5400000">
                    <a:srgbClr val="000000">
                      <a:alpha val="65000"/>
                    </a:srgbClr>
                  </a:innerShdw>
                </a:effectLst>
              </a:rPr>
              <a:t>Bukanlah </a:t>
            </a:r>
            <a:r>
              <a:rPr lang="sv-SE" sz="3200" b="1" dirty="0">
                <a:ln w="1905"/>
                <a:solidFill>
                  <a:srgbClr val="7030A0"/>
                </a:solidFill>
                <a:effectLst>
                  <a:innerShdw blurRad="69850" dist="43180" dir="5400000">
                    <a:srgbClr val="000000">
                      <a:alpha val="65000"/>
                    </a:srgbClr>
                  </a:innerShdw>
                </a:effectLst>
              </a:rPr>
              <a:t>perkara baru dalam agama Islam, malahan dalam sirah, baginda Rasulullah SAW pernah mendedahkan terdapat 72 golongan yang akan masuk ke neraka dan satu golongan sahaja yang akan masuk ke syurga.</a:t>
            </a:r>
            <a:endParaRPr lang="en-US" sz="3200" b="1" dirty="0">
              <a:ln w="1905"/>
              <a:solidFill>
                <a:srgbClr val="7030A0"/>
              </a:solidFill>
              <a:effectLst>
                <a:innerShdw blurRad="69850" dist="43180" dir="5400000">
                  <a:srgbClr val="000000">
                    <a:alpha val="65000"/>
                  </a:srgbClr>
                </a:innerShdw>
              </a:effectLst>
            </a:endParaRPr>
          </a:p>
        </p:txBody>
      </p:sp>
      <p:sp>
        <p:nvSpPr>
          <p:cNvPr id="5" name="Cloud 4"/>
          <p:cNvSpPr/>
          <p:nvPr/>
        </p:nvSpPr>
        <p:spPr>
          <a:xfrm>
            <a:off x="838200" y="990600"/>
            <a:ext cx="7696200" cy="1219200"/>
          </a:xfrm>
          <a:prstGeom prst="cloud">
            <a:avLst/>
          </a:prstGeom>
          <a:solidFill>
            <a:srgbClr val="7030A0">
              <a:alpha val="73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000" b="1" spc="150" dirty="0" err="1">
                <a:ln w="11430"/>
                <a:solidFill>
                  <a:srgbClr val="FFC000"/>
                </a:solidFill>
                <a:effectLst>
                  <a:outerShdw blurRad="25400" algn="tl" rotWithShape="0">
                    <a:srgbClr val="000000">
                      <a:alpha val="43000"/>
                    </a:srgbClr>
                  </a:outerShdw>
                </a:effectLst>
              </a:rPr>
              <a:t>Fahaman</a:t>
            </a:r>
            <a:r>
              <a:rPr lang="en-US" sz="4000" b="1" spc="150" dirty="0">
                <a:ln w="11430"/>
                <a:solidFill>
                  <a:srgbClr val="FFC000"/>
                </a:solidFill>
                <a:effectLst>
                  <a:outerShdw blurRad="25400" algn="tl" rotWithShape="0">
                    <a:srgbClr val="000000">
                      <a:alpha val="43000"/>
                    </a:srgbClr>
                  </a:outerShdw>
                </a:effectLst>
              </a:rPr>
              <a:t> yang </a:t>
            </a:r>
            <a:r>
              <a:rPr lang="en-US" sz="4000" b="1" spc="150" dirty="0" err="1">
                <a:ln w="11430"/>
                <a:solidFill>
                  <a:srgbClr val="FFC000"/>
                </a:solidFill>
                <a:effectLst>
                  <a:outerShdw blurRad="25400" algn="tl" rotWithShape="0">
                    <a:srgbClr val="000000">
                      <a:alpha val="43000"/>
                    </a:srgbClr>
                  </a:outerShdw>
                </a:effectLst>
              </a:rPr>
              <a:t>sesat</a:t>
            </a:r>
            <a:r>
              <a:rPr lang="en-US" sz="4000" b="1" spc="150" dirty="0">
                <a:ln w="11430"/>
                <a:solidFill>
                  <a:srgbClr val="FFC000"/>
                </a:solidFill>
                <a:effectLst>
                  <a:outerShdw blurRad="25400" algn="tl" rotWithShape="0">
                    <a:srgbClr val="000000">
                      <a:alpha val="43000"/>
                    </a:srgbClr>
                  </a:outerShdw>
                </a:effectLst>
              </a:rPr>
              <a:t> </a:t>
            </a:r>
            <a:r>
              <a:rPr lang="en-US" sz="4000" b="1" spc="150" dirty="0" err="1">
                <a:ln w="11430"/>
                <a:solidFill>
                  <a:srgbClr val="FFC000"/>
                </a:solidFill>
                <a:effectLst>
                  <a:outerShdw blurRad="25400" algn="tl" rotWithShape="0">
                    <a:srgbClr val="000000">
                      <a:alpha val="43000"/>
                    </a:srgbClr>
                  </a:outerShdw>
                </a:effectLst>
              </a:rPr>
              <a:t>dan</a:t>
            </a:r>
            <a:r>
              <a:rPr lang="en-US" sz="4000" b="1" spc="150" dirty="0">
                <a:ln w="11430"/>
                <a:solidFill>
                  <a:srgbClr val="FFC000"/>
                </a:solidFill>
                <a:effectLst>
                  <a:outerShdw blurRad="25400" algn="tl" rotWithShape="0">
                    <a:srgbClr val="000000">
                      <a:alpha val="43000"/>
                    </a:srgbClr>
                  </a:outerShdw>
                </a:effectLst>
              </a:rPr>
              <a:t> </a:t>
            </a:r>
            <a:r>
              <a:rPr lang="en-US" sz="4000" b="1" spc="150" dirty="0" err="1">
                <a:ln w="11430"/>
                <a:solidFill>
                  <a:srgbClr val="FFC000"/>
                </a:solidFill>
                <a:effectLst>
                  <a:outerShdw blurRad="25400" algn="tl" rotWithShape="0">
                    <a:srgbClr val="000000">
                      <a:alpha val="43000"/>
                    </a:srgbClr>
                  </a:outerShdw>
                </a:effectLst>
              </a:rPr>
              <a:t>menyeleweng</a:t>
            </a:r>
            <a:r>
              <a:rPr lang="en-US" sz="4000" b="1" spc="150" dirty="0">
                <a:ln w="11430"/>
                <a:solidFill>
                  <a:srgbClr val="FFC000"/>
                </a:solidFill>
                <a:effectLst>
                  <a:outerShdw blurRad="25400" algn="tl" rotWithShape="0">
                    <a:srgbClr val="000000">
                      <a:alpha val="43000"/>
                    </a:srgbClr>
                  </a:outerShdw>
                </a:effectLst>
              </a:rPr>
              <a:t> </a:t>
            </a:r>
          </a:p>
        </p:txBody>
      </p:sp>
    </p:spTree>
    <p:extLst>
      <p:ext uri="{BB962C8B-B14F-4D97-AF65-F5344CB8AC3E}">
        <p14:creationId xmlns:p14="http://schemas.microsoft.com/office/powerpoint/2010/main" val="17559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6934200" cy="533400"/>
          </a:xfrm>
          <a:prstGeom prst="snip2DiagRect">
            <a:avLst>
              <a:gd name="adj1" fmla="val 0"/>
              <a:gd name="adj2" fmla="val 243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2800" dirty="0"/>
          </a:p>
        </p:txBody>
      </p:sp>
      <p:sp>
        <p:nvSpPr>
          <p:cNvPr id="7" name="Rectangle 6"/>
          <p:cNvSpPr/>
          <p:nvPr/>
        </p:nvSpPr>
        <p:spPr>
          <a:xfrm>
            <a:off x="685800" y="3462278"/>
            <a:ext cx="8001001" cy="2862322"/>
          </a:xfrm>
          <a:prstGeom prst="rect">
            <a:avLst/>
          </a:prstGeom>
        </p:spPr>
        <p:txBody>
          <a:bodyPr wrap="square">
            <a:spAutoFit/>
          </a:bodyPr>
          <a:lstStyle/>
          <a:p>
            <a:pPr algn="just"/>
            <a:r>
              <a:rPr lang="en-US" sz="3000" b="1" dirty="0"/>
              <a:t>Yang </a:t>
            </a:r>
            <a:r>
              <a:rPr lang="en-US" sz="3000" b="1" dirty="0" err="1"/>
              <a:t>Bermaksud</a:t>
            </a:r>
            <a:r>
              <a:rPr lang="en-US" sz="3000" b="1" dirty="0"/>
              <a:t> :</a:t>
            </a:r>
            <a:r>
              <a:rPr lang="en-US" sz="3000" dirty="0"/>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Ketahuilah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ahli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kitab</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sebelum</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daripada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berpecah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72 </a:t>
            </a:r>
            <a:r>
              <a:rPr lang="en-US" sz="3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Dan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(Islam)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berpecah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73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72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neraka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syurga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iaitu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Jamaah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000" b="1" dirty="0">
              <a:solidFill>
                <a:schemeClr val="accent1"/>
              </a:solidFill>
            </a:endParaRPr>
          </a:p>
        </p:txBody>
      </p:sp>
      <p:sp>
        <p:nvSpPr>
          <p:cNvPr id="2" name="Rectangle 1"/>
          <p:cNvSpPr/>
          <p:nvPr/>
        </p:nvSpPr>
        <p:spPr>
          <a:xfrm>
            <a:off x="533399" y="838200"/>
            <a:ext cx="8153401"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أَلَا إِنَّ مَنْ قَبْلَكُمْ مِنْ أَهْلِ الْكِتَابِ افْتَرَقُوا عَلَى ثِنْتَيْنِ وَسَبْعِينَ مِلَّةً، وَإِنَّ هَذِهِ الْمِلَّةَ سَتَفْتَرِقُ عَلَى ثَلَاثٍ وَسَبْعِينَ: ثِنْتَانِ وَسَبْعُونَ فِي النَّارِ، وَوَاحِدَةٌ فِي الْجَنَّةِ، وَهِيَ الْجَمَاعَةُ</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248401" y="6400800"/>
            <a:ext cx="2590800" cy="369332"/>
          </a:xfrm>
          <a:prstGeom prst="rect">
            <a:avLst/>
          </a:prstGeom>
        </p:spPr>
        <p:txBody>
          <a:bodyPr wrap="square">
            <a:spAutoFit/>
          </a:bodyPr>
          <a:lstStyle/>
          <a:p>
            <a:pPr rtl="1"/>
            <a:r>
              <a:rPr lang="ms-MY" dirty="0" smtClean="0">
                <a:solidFill>
                  <a:schemeClr val="accent1"/>
                </a:solidFill>
              </a:rPr>
              <a:t>(Hadis </a:t>
            </a:r>
            <a:r>
              <a:rPr lang="ms-MY" dirty="0">
                <a:solidFill>
                  <a:schemeClr val="accent1"/>
                </a:solidFill>
              </a:rPr>
              <a:t>riwayat </a:t>
            </a:r>
            <a:r>
              <a:rPr lang="ms-MY" dirty="0" smtClean="0">
                <a:solidFill>
                  <a:schemeClr val="accent1"/>
                </a:solidFill>
              </a:rPr>
              <a:t>Abu Daud</a:t>
            </a:r>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230570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133600"/>
            <a:ext cx="8610600" cy="40386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6">
                    <a:lumMod val="50000"/>
                  </a:schemeClr>
                </a:solidFill>
                <a:effectLst>
                  <a:innerShdw blurRad="69850" dist="43180" dir="5400000">
                    <a:srgbClr val="000000">
                      <a:alpha val="65000"/>
                    </a:srgbClr>
                  </a:innerShdw>
                </a:effectLst>
              </a:rPr>
              <a:t>Ajaran </a:t>
            </a:r>
            <a:r>
              <a:rPr lang="sv-SE" sz="3200" b="1" dirty="0">
                <a:ln w="1905"/>
                <a:solidFill>
                  <a:schemeClr val="accent6">
                    <a:lumMod val="50000"/>
                  </a:schemeClr>
                </a:solidFill>
                <a:effectLst>
                  <a:innerShdw blurRad="69850" dist="43180" dir="5400000">
                    <a:srgbClr val="000000">
                      <a:alpha val="65000"/>
                    </a:srgbClr>
                  </a:innerShdw>
                </a:effectLst>
              </a:rPr>
              <a:t>serta amalan sesat mula bertapak sejak lama dahulu. </a:t>
            </a:r>
            <a:endParaRPr lang="sv-SE" sz="3200" b="1" dirty="0" smtClean="0">
              <a:ln w="1905"/>
              <a:solidFill>
                <a:schemeClr val="accent6">
                  <a:lumMod val="50000"/>
                </a:schemeClr>
              </a:solidFill>
              <a:effectLst>
                <a:innerShdw blurRad="69850" dist="43180" dir="5400000">
                  <a:srgbClr val="000000">
                    <a:alpha val="65000"/>
                  </a:srgbClr>
                </a:innerShdw>
              </a:effectLst>
            </a:endParaRPr>
          </a:p>
          <a:p>
            <a:pPr algn="ctr"/>
            <a:endParaRPr lang="sv-SE" sz="3200" b="1" dirty="0" smtClean="0">
              <a:ln w="1905"/>
              <a:solidFill>
                <a:schemeClr val="accent6">
                  <a:lumMod val="50000"/>
                </a:schemeClr>
              </a:solidFill>
              <a:effectLst>
                <a:innerShdw blurRad="69850" dist="43180" dir="5400000">
                  <a:srgbClr val="000000">
                    <a:alpha val="65000"/>
                  </a:srgbClr>
                </a:innerShdw>
              </a:effectLst>
            </a:endParaRPr>
          </a:p>
          <a:p>
            <a:pPr algn="ctr"/>
            <a:r>
              <a:rPr lang="sv-SE" sz="3200" b="1" dirty="0" smtClean="0">
                <a:ln w="1905"/>
                <a:solidFill>
                  <a:schemeClr val="accent6">
                    <a:lumMod val="50000"/>
                  </a:schemeClr>
                </a:solidFill>
                <a:effectLst>
                  <a:innerShdw blurRad="69850" dist="43180" dir="5400000">
                    <a:srgbClr val="000000">
                      <a:alpha val="65000"/>
                    </a:srgbClr>
                  </a:innerShdw>
                </a:effectLst>
              </a:rPr>
              <a:t>Ajaran </a:t>
            </a:r>
            <a:r>
              <a:rPr lang="sv-SE" sz="3200" b="1" dirty="0">
                <a:ln w="1905"/>
                <a:solidFill>
                  <a:schemeClr val="accent6">
                    <a:lumMod val="50000"/>
                  </a:schemeClr>
                </a:solidFill>
                <a:effectLst>
                  <a:innerShdw blurRad="69850" dist="43180" dir="5400000">
                    <a:srgbClr val="000000">
                      <a:alpha val="65000"/>
                    </a:srgbClr>
                  </a:innerShdw>
                </a:effectLst>
              </a:rPr>
              <a:t>dan amalan yang tidak berteraskan sumber al-Quran dan </a:t>
            </a:r>
            <a:r>
              <a:rPr lang="sv-SE" sz="3200" b="1" dirty="0" smtClean="0">
                <a:ln w="1905"/>
                <a:solidFill>
                  <a:schemeClr val="accent6">
                    <a:lumMod val="50000"/>
                  </a:schemeClr>
                </a:solidFill>
                <a:effectLst>
                  <a:innerShdw blurRad="69850" dist="43180" dir="5400000">
                    <a:srgbClr val="000000">
                      <a:alpha val="65000"/>
                    </a:srgbClr>
                  </a:innerShdw>
                </a:effectLst>
              </a:rPr>
              <a:t>Al-Hadis </a:t>
            </a:r>
            <a:r>
              <a:rPr lang="sv-SE" sz="3200" b="1" dirty="0">
                <a:ln w="1905"/>
                <a:solidFill>
                  <a:schemeClr val="accent6">
                    <a:lumMod val="50000"/>
                  </a:schemeClr>
                </a:solidFill>
                <a:effectLst>
                  <a:innerShdw blurRad="69850" dist="43180" dir="5400000">
                    <a:srgbClr val="000000">
                      <a:alpha val="65000"/>
                    </a:srgbClr>
                  </a:innerShdw>
                </a:effectLst>
              </a:rPr>
              <a:t>terus meresapi dalam masyarakat Islam dengan berselindung di sebalik kesucian agama Islam.</a:t>
            </a:r>
            <a:endParaRPr lang="en-US" sz="3200" b="1" dirty="0">
              <a:ln w="1905"/>
              <a:solidFill>
                <a:schemeClr val="accent6">
                  <a:lumMod val="50000"/>
                </a:schemeClr>
              </a:solidFill>
              <a:effectLst>
                <a:innerShdw blurRad="69850" dist="43180" dir="5400000">
                  <a:srgbClr val="000000">
                    <a:alpha val="65000"/>
                  </a:srgbClr>
                </a:innerShdw>
              </a:effectLst>
            </a:endParaRPr>
          </a:p>
        </p:txBody>
      </p:sp>
      <p:sp>
        <p:nvSpPr>
          <p:cNvPr id="5" name="Cloud 4"/>
          <p:cNvSpPr/>
          <p:nvPr/>
        </p:nvSpPr>
        <p:spPr>
          <a:xfrm>
            <a:off x="533400" y="381000"/>
            <a:ext cx="8305800" cy="1905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Ajaran </a:t>
            </a:r>
            <a:r>
              <a:rPr lang="sv-SE"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dan fahaman sesat bukanlah satu perkara baru </a:t>
            </a:r>
            <a:r>
              <a:rPr lang="sv-SE"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 negara kita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983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133600"/>
            <a:ext cx="8610600" cy="34290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ln w="1905"/>
                <a:solidFill>
                  <a:schemeClr val="accent6">
                    <a:lumMod val="50000"/>
                  </a:schemeClr>
                </a:solidFill>
                <a:effectLst>
                  <a:innerShdw blurRad="69850" dist="43180" dir="5400000">
                    <a:srgbClr val="000000">
                      <a:alpha val="65000"/>
                    </a:srgbClr>
                  </a:innerShdw>
                </a:effectLst>
              </a:rPr>
              <a:t>Walaupun penglibatan ajaran sesat memberi kesan kepada aqidah seseorang, namun sebahagian dalam kalangan umat Islam </a:t>
            </a:r>
            <a:r>
              <a:rPr lang="sv-SE" sz="3600" b="1" dirty="0" smtClean="0">
                <a:ln w="1905"/>
                <a:solidFill>
                  <a:schemeClr val="accent6">
                    <a:lumMod val="50000"/>
                  </a:schemeClr>
                </a:solidFill>
                <a:effectLst>
                  <a:innerShdw blurRad="69850" dist="43180" dir="5400000">
                    <a:srgbClr val="000000">
                      <a:alpha val="65000"/>
                    </a:srgbClr>
                  </a:innerShdw>
                </a:effectLst>
              </a:rPr>
              <a:t>masih </a:t>
            </a:r>
            <a:r>
              <a:rPr lang="sv-SE" sz="3600" b="1" dirty="0">
                <a:ln w="1905"/>
                <a:solidFill>
                  <a:schemeClr val="accent6">
                    <a:lumMod val="50000"/>
                  </a:schemeClr>
                </a:solidFill>
                <a:effectLst>
                  <a:innerShdw blurRad="69850" dist="43180" dir="5400000">
                    <a:srgbClr val="000000">
                      <a:alpha val="65000"/>
                    </a:srgbClr>
                  </a:innerShdw>
                </a:effectLst>
              </a:rPr>
              <a:t>tetap melibatkan diri dengan ajaran sesat</a:t>
            </a:r>
            <a:endParaRPr lang="en-US" sz="3600" b="1" dirty="0">
              <a:ln w="1905"/>
              <a:solidFill>
                <a:schemeClr val="accent6">
                  <a:lumMod val="50000"/>
                </a:schemeClr>
              </a:solidFill>
              <a:effectLst>
                <a:innerShdw blurRad="69850" dist="43180" dir="5400000">
                  <a:srgbClr val="000000">
                    <a:alpha val="65000"/>
                  </a:srgbClr>
                </a:innerShdw>
              </a:effectLst>
            </a:endParaRPr>
          </a:p>
        </p:txBody>
      </p:sp>
      <p:sp>
        <p:nvSpPr>
          <p:cNvPr id="5" name="Cloud 4"/>
          <p:cNvSpPr/>
          <p:nvPr/>
        </p:nvSpPr>
        <p:spPr>
          <a:xfrm>
            <a:off x="533400" y="457200"/>
            <a:ext cx="8305800" cy="1905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Ajaran </a:t>
            </a:r>
            <a:r>
              <a:rPr lang="sv-SE"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dan fahaman sesat bukanlah satu perkara baru </a:t>
            </a:r>
            <a:r>
              <a:rPr lang="sv-SE"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 negara kita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496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381000" y="2209800"/>
            <a:ext cx="8229600" cy="8382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solidFill>
                  <a:schemeClr val="accent6">
                    <a:lumMod val="50000"/>
                  </a:schemeClr>
                </a:solidFill>
                <a:effectLst>
                  <a:innerShdw blurRad="69850" dist="43180" dir="5400000">
                    <a:srgbClr val="000000">
                      <a:alpha val="65000"/>
                    </a:srgbClr>
                  </a:innerShdw>
                </a:effectLst>
              </a:rPr>
              <a:t>Janji-janji </a:t>
            </a:r>
            <a:r>
              <a:rPr lang="sv-SE" sz="3600" b="1" dirty="0">
                <a:ln w="1905"/>
                <a:solidFill>
                  <a:schemeClr val="accent6">
                    <a:lumMod val="50000"/>
                  </a:schemeClr>
                </a:solidFill>
                <a:effectLst>
                  <a:innerShdw blurRad="69850" dist="43180" dir="5400000">
                    <a:srgbClr val="000000">
                      <a:alpha val="65000"/>
                    </a:srgbClr>
                  </a:innerShdw>
                </a:effectLst>
              </a:rPr>
              <a:t>jaminan dapat masuk ke </a:t>
            </a:r>
            <a:r>
              <a:rPr lang="sv-SE" sz="3600" b="1" dirty="0" smtClean="0">
                <a:ln w="1905"/>
                <a:solidFill>
                  <a:schemeClr val="accent6">
                    <a:lumMod val="50000"/>
                  </a:schemeClr>
                </a:solidFill>
                <a:effectLst>
                  <a:innerShdw blurRad="69850" dist="43180" dir="5400000">
                    <a:srgbClr val="000000">
                      <a:alpha val="65000"/>
                    </a:srgbClr>
                  </a:innerShdw>
                </a:effectLst>
              </a:rPr>
              <a:t>syurga</a:t>
            </a:r>
            <a:endParaRPr lang="en-US" sz="3600" b="1" dirty="0">
              <a:ln w="1905"/>
              <a:solidFill>
                <a:schemeClr val="accent6">
                  <a:lumMod val="50000"/>
                </a:schemeClr>
              </a:solidFill>
              <a:effectLst>
                <a:innerShdw blurRad="69850" dist="43180" dir="5400000">
                  <a:srgbClr val="000000">
                    <a:alpha val="65000"/>
                  </a:srgbClr>
                </a:innerShdw>
              </a:effectLst>
            </a:endParaRPr>
          </a:p>
        </p:txBody>
      </p:sp>
      <p:sp>
        <p:nvSpPr>
          <p:cNvPr id="5" name="Cloud 4"/>
          <p:cNvSpPr/>
          <p:nvPr/>
        </p:nvSpPr>
        <p:spPr>
          <a:xfrm>
            <a:off x="533400" y="152400"/>
            <a:ext cx="8305800" cy="1905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pengamal ajaran sesat kerap menggunakan beberapa taktik </a:t>
            </a:r>
            <a:r>
              <a:rPr lang="sv-SE" sz="2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Sebagai umpan</a:t>
            </a:r>
            <a:endParaRPr lang="en-US" sz="2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ounded Rectangle 5"/>
          <p:cNvSpPr/>
          <p:nvPr/>
        </p:nvSpPr>
        <p:spPr>
          <a:xfrm>
            <a:off x="609600" y="3352800"/>
            <a:ext cx="8229600" cy="838200"/>
          </a:xfrm>
          <a:prstGeom prst="roundRect">
            <a:avLst/>
          </a:prstGeom>
          <a:solidFill>
            <a:schemeClr val="accent5">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solidFill>
                  <a:schemeClr val="accent5"/>
                </a:solidFill>
                <a:effectLst>
                  <a:innerShdw blurRad="69850" dist="43180" dir="5400000">
                    <a:srgbClr val="000000">
                      <a:alpha val="65000"/>
                    </a:srgbClr>
                  </a:innerShdw>
                </a:effectLst>
              </a:rPr>
              <a:t>Menghapuskan </a:t>
            </a:r>
            <a:r>
              <a:rPr lang="sv-SE" sz="3600" b="1" dirty="0">
                <a:ln w="1905"/>
                <a:solidFill>
                  <a:schemeClr val="accent5"/>
                </a:solidFill>
                <a:effectLst>
                  <a:innerShdw blurRad="69850" dist="43180" dir="5400000">
                    <a:srgbClr val="000000">
                      <a:alpha val="65000"/>
                    </a:srgbClr>
                  </a:innerShdw>
                </a:effectLst>
              </a:rPr>
              <a:t>dosa-dosa lampau</a:t>
            </a:r>
            <a:endParaRPr lang="en-US" sz="3600" b="1" dirty="0">
              <a:ln w="1905"/>
              <a:solidFill>
                <a:schemeClr val="accent5"/>
              </a:solidFill>
              <a:effectLst>
                <a:innerShdw blurRad="69850" dist="43180" dir="5400000">
                  <a:srgbClr val="000000">
                    <a:alpha val="65000"/>
                  </a:srgbClr>
                </a:innerShdw>
              </a:effectLst>
            </a:endParaRPr>
          </a:p>
        </p:txBody>
      </p:sp>
      <p:sp>
        <p:nvSpPr>
          <p:cNvPr id="7" name="Rounded Rectangle 6"/>
          <p:cNvSpPr/>
          <p:nvPr/>
        </p:nvSpPr>
        <p:spPr>
          <a:xfrm>
            <a:off x="381000" y="4495800"/>
            <a:ext cx="8229600" cy="1752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ln w="1905"/>
                <a:solidFill>
                  <a:srgbClr val="20431D"/>
                </a:solidFill>
                <a:effectLst>
                  <a:innerShdw blurRad="69850" dist="43180" dir="5400000">
                    <a:srgbClr val="000000">
                      <a:alpha val="65000"/>
                    </a:srgbClr>
                  </a:innerShdw>
                </a:effectLst>
              </a:rPr>
              <a:t>B</a:t>
            </a:r>
            <a:r>
              <a:rPr lang="sv-SE" sz="3600" b="1" dirty="0" smtClean="0">
                <a:ln w="1905"/>
                <a:solidFill>
                  <a:srgbClr val="20431D"/>
                </a:solidFill>
                <a:effectLst>
                  <a:innerShdw blurRad="69850" dist="43180" dir="5400000">
                    <a:srgbClr val="000000">
                      <a:alpha val="65000"/>
                    </a:srgbClr>
                  </a:innerShdw>
                </a:effectLst>
              </a:rPr>
              <a:t>oleh </a:t>
            </a:r>
            <a:r>
              <a:rPr lang="sv-SE" sz="3600" b="1" dirty="0">
                <a:ln w="1905"/>
                <a:solidFill>
                  <a:srgbClr val="20431D"/>
                </a:solidFill>
                <a:effectLst>
                  <a:innerShdw blurRad="69850" dist="43180" dir="5400000">
                    <a:srgbClr val="000000">
                      <a:alpha val="65000"/>
                    </a:srgbClr>
                  </a:innerShdw>
                </a:effectLst>
              </a:rPr>
              <a:t>mendatangkan manfaat kesenangan hidup di dunia yang berupa wang, pangkat dan </a:t>
            </a:r>
            <a:r>
              <a:rPr lang="sv-SE" sz="3600" b="1" dirty="0" smtClean="0">
                <a:ln w="1905"/>
                <a:solidFill>
                  <a:srgbClr val="20431D"/>
                </a:solidFill>
                <a:effectLst>
                  <a:innerShdw blurRad="69850" dist="43180" dir="5400000">
                    <a:srgbClr val="000000">
                      <a:alpha val="65000"/>
                    </a:srgbClr>
                  </a:innerShdw>
                </a:effectLst>
              </a:rPr>
              <a:t>kedudukan </a:t>
            </a:r>
            <a:endParaRPr lang="en-US" sz="3600" b="1" dirty="0">
              <a:ln w="1905"/>
              <a:solidFill>
                <a:srgbClr val="20431D"/>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715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525780" y="4419600"/>
            <a:ext cx="8229600" cy="20574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6">
                    <a:lumMod val="50000"/>
                  </a:schemeClr>
                </a:solidFill>
                <a:effectLst>
                  <a:innerShdw blurRad="69850" dist="43180" dir="5400000">
                    <a:srgbClr val="000000">
                      <a:alpha val="65000"/>
                    </a:srgbClr>
                  </a:innerShdw>
                </a:effectLst>
              </a:rPr>
              <a:t>Boleh </a:t>
            </a:r>
            <a:r>
              <a:rPr lang="sv-SE" sz="3200" b="1" dirty="0">
                <a:ln w="1905"/>
                <a:solidFill>
                  <a:schemeClr val="accent6">
                    <a:lumMod val="50000"/>
                  </a:schemeClr>
                </a:solidFill>
                <a:effectLst>
                  <a:innerShdw blurRad="69850" dist="43180" dir="5400000">
                    <a:srgbClr val="000000">
                      <a:alpha val="65000"/>
                    </a:srgbClr>
                  </a:innerShdw>
                </a:effectLst>
              </a:rPr>
              <a:t>menyebabkan mereka sukar untuk meninggalkan sesuatu ajaran sesat tersebut kerana takut dianggap derhaka atau ditakuti sesuatu keburukan akan menimpa </a:t>
            </a:r>
            <a:r>
              <a:rPr lang="sv-SE" sz="3200" b="1" dirty="0" smtClean="0">
                <a:ln w="1905"/>
                <a:solidFill>
                  <a:schemeClr val="accent6">
                    <a:lumMod val="50000"/>
                  </a:schemeClr>
                </a:solidFill>
                <a:effectLst>
                  <a:innerShdw blurRad="69850" dist="43180" dir="5400000">
                    <a:srgbClr val="000000">
                      <a:alpha val="65000"/>
                    </a:srgbClr>
                  </a:innerShdw>
                </a:effectLst>
              </a:rPr>
              <a:t>mereka</a:t>
            </a:r>
            <a:endParaRPr lang="en-US" sz="3200" b="1" dirty="0">
              <a:ln w="1905"/>
              <a:solidFill>
                <a:schemeClr val="accent6">
                  <a:lumMod val="50000"/>
                </a:schemeClr>
              </a:solidFill>
              <a:effectLst>
                <a:innerShdw blurRad="69850" dist="43180" dir="5400000">
                  <a:srgbClr val="000000">
                    <a:alpha val="65000"/>
                  </a:srgbClr>
                </a:innerShdw>
              </a:effectLst>
            </a:endParaRPr>
          </a:p>
        </p:txBody>
      </p:sp>
      <p:sp>
        <p:nvSpPr>
          <p:cNvPr id="7" name="Rounded Rectangle 6"/>
          <p:cNvSpPr/>
          <p:nvPr/>
        </p:nvSpPr>
        <p:spPr>
          <a:xfrm>
            <a:off x="533400" y="914400"/>
            <a:ext cx="8229600" cy="25908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20431D"/>
                </a:solidFill>
                <a:effectLst>
                  <a:innerShdw blurRad="69850" dist="43180" dir="5400000">
                    <a:srgbClr val="000000">
                      <a:alpha val="65000"/>
                    </a:srgbClr>
                  </a:innerShdw>
                </a:effectLst>
              </a:rPr>
              <a:t>Sikap </a:t>
            </a:r>
            <a:r>
              <a:rPr lang="sv-SE" sz="3200" b="1" dirty="0">
                <a:ln w="1905"/>
                <a:solidFill>
                  <a:srgbClr val="20431D"/>
                </a:solidFill>
                <a:effectLst>
                  <a:innerShdw blurRad="69850" dist="43180" dir="5400000">
                    <a:srgbClr val="000000">
                      <a:alpha val="65000"/>
                    </a:srgbClr>
                  </a:innerShdw>
                </a:effectLst>
              </a:rPr>
              <a:t>ketua ajaran sesat ini yang menanam kepercayaan para pengikutnya supaya berfikiran fanatik, taksub serta ekstrem dengan mengagungkan dan hanya ketua mereka sahaja yang betul dan </a:t>
            </a:r>
            <a:r>
              <a:rPr lang="sv-SE" sz="3200" b="1" dirty="0" smtClean="0">
                <a:ln w="1905"/>
                <a:solidFill>
                  <a:srgbClr val="20431D"/>
                </a:solidFill>
                <a:effectLst>
                  <a:innerShdw blurRad="69850" dist="43180" dir="5400000">
                    <a:srgbClr val="000000">
                      <a:alpha val="65000"/>
                    </a:srgbClr>
                  </a:innerShdw>
                </a:effectLst>
              </a:rPr>
              <a:t>benar</a:t>
            </a:r>
            <a:endParaRPr lang="en-US" sz="3200" b="1" dirty="0">
              <a:ln w="1905"/>
              <a:solidFill>
                <a:srgbClr val="20431D"/>
              </a:solidFill>
              <a:effectLst>
                <a:innerShdw blurRad="69850" dist="43180" dir="5400000">
                  <a:srgbClr val="000000">
                    <a:alpha val="65000"/>
                  </a:srgbClr>
                </a:innerShdw>
              </a:effectLst>
            </a:endParaRPr>
          </a:p>
        </p:txBody>
      </p:sp>
      <p:sp>
        <p:nvSpPr>
          <p:cNvPr id="5" name="Cloud 4"/>
          <p:cNvSpPr/>
          <p:nvPr/>
        </p:nvSpPr>
        <p:spPr>
          <a:xfrm>
            <a:off x="990600" y="228600"/>
            <a:ext cx="7391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LEBIH MEMBIMBANGKAN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Cloud 7"/>
          <p:cNvSpPr/>
          <p:nvPr/>
        </p:nvSpPr>
        <p:spPr>
          <a:xfrm>
            <a:off x="2438400" y="3886200"/>
            <a:ext cx="4191000" cy="6096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KESANNYA</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223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1905000" y="457200"/>
            <a:ext cx="5334000" cy="1371600"/>
          </a:xfrm>
          <a:prstGeom prst="downArrowCallout">
            <a:avLst>
              <a:gd name="adj1" fmla="val 23537"/>
              <a:gd name="adj2" fmla="val 22559"/>
              <a:gd name="adj3" fmla="val 26250"/>
              <a:gd name="adj4" fmla="val 63750"/>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1905"/>
                <a:solidFill>
                  <a:srgbClr val="00B050"/>
                </a:solidFill>
                <a:effectLst>
                  <a:innerShdw blurRad="69850" dist="43180" dir="5400000">
                    <a:srgbClr val="000000">
                      <a:alpha val="65000"/>
                    </a:srgbClr>
                  </a:innerShdw>
                </a:effectLst>
                <a:latin typeface="Arial Black" pitchFamily="34" charset="0"/>
              </a:rPr>
              <a:t>Laporan</a:t>
            </a:r>
            <a:r>
              <a:rPr lang="en-US" sz="4000" b="1" dirty="0" smtClean="0">
                <a:ln w="1905"/>
                <a:solidFill>
                  <a:srgbClr val="00B050"/>
                </a:solidFill>
                <a:effectLst>
                  <a:innerShdw blurRad="69850" dist="43180" dir="5400000">
                    <a:srgbClr val="000000">
                      <a:alpha val="65000"/>
                    </a:srgbClr>
                  </a:innerShdw>
                </a:effectLst>
                <a:latin typeface="Arial Black" pitchFamily="34" charset="0"/>
              </a:rPr>
              <a:t> JAKIM</a:t>
            </a:r>
            <a:endParaRPr lang="en-US" sz="4000" b="1" dirty="0">
              <a:ln w="1905"/>
              <a:solidFill>
                <a:srgbClr val="00B050"/>
              </a:solidFill>
              <a:effectLst>
                <a:innerShdw blurRad="69850" dist="43180" dir="5400000">
                  <a:srgbClr val="000000">
                    <a:alpha val="65000"/>
                  </a:srgbClr>
                </a:innerShdw>
              </a:effectLst>
            </a:endParaRPr>
          </a:p>
        </p:txBody>
      </p:sp>
      <p:sp>
        <p:nvSpPr>
          <p:cNvPr id="4" name="Rounded Rectangle 3"/>
          <p:cNvSpPr/>
          <p:nvPr/>
        </p:nvSpPr>
        <p:spPr>
          <a:xfrm>
            <a:off x="381000" y="1828800"/>
            <a:ext cx="8534400" cy="4648200"/>
          </a:xfrm>
          <a:prstGeom prst="roundRect">
            <a:avLst>
              <a:gd name="adj" fmla="val 50000"/>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002060"/>
                </a:solidFill>
                <a:effectLst>
                  <a:innerShdw blurRad="69850" dist="43180" dir="5400000">
                    <a:srgbClr val="000000">
                      <a:alpha val="65000"/>
                    </a:srgbClr>
                  </a:innerShdw>
                </a:effectLst>
              </a:rPr>
              <a:t>Lebih 100 </a:t>
            </a:r>
            <a:r>
              <a:rPr lang="sv-SE" sz="3200" b="1" dirty="0">
                <a:ln w="1905"/>
                <a:solidFill>
                  <a:srgbClr val="002060"/>
                </a:solidFill>
                <a:effectLst>
                  <a:innerShdw blurRad="69850" dist="43180" dir="5400000">
                    <a:srgbClr val="000000">
                      <a:alpha val="65000"/>
                    </a:srgbClr>
                  </a:innerShdw>
                </a:effectLst>
              </a:rPr>
              <a:t>ajaran telah difatwakan sebagai sesat di seluruh Malaysia meliputi pelbagai bentuk sama ada sesat melalui aliran pemikiran, amalan perbomohan dan penilikan yang bercanggah dengan Islam, khurafat, ajaran batiniah serta ajaran yang diluar dari amalan Ahli Sunnah Wal </a:t>
            </a:r>
            <a:r>
              <a:rPr lang="sv-SE" sz="3200" b="1" dirty="0" smtClean="0">
                <a:ln w="1905"/>
                <a:solidFill>
                  <a:srgbClr val="002060"/>
                </a:solidFill>
                <a:effectLst>
                  <a:innerShdw blurRad="69850" dist="43180" dir="5400000">
                    <a:srgbClr val="000000">
                      <a:alpha val="65000"/>
                    </a:srgbClr>
                  </a:innerShdw>
                </a:effectLst>
              </a:rPr>
              <a:t>Jamaah</a:t>
            </a:r>
            <a:endParaRPr lang="en-US" sz="32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128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1905000" y="457200"/>
            <a:ext cx="5334000" cy="1371600"/>
          </a:xfrm>
          <a:prstGeom prst="downArrowCallout">
            <a:avLst>
              <a:gd name="adj1" fmla="val 23537"/>
              <a:gd name="adj2" fmla="val 22559"/>
              <a:gd name="adj3" fmla="val 26250"/>
              <a:gd name="adj4" fmla="val 63750"/>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1905"/>
                <a:solidFill>
                  <a:srgbClr val="00B050"/>
                </a:solidFill>
                <a:effectLst>
                  <a:innerShdw blurRad="69850" dist="43180" dir="5400000">
                    <a:srgbClr val="000000">
                      <a:alpha val="65000"/>
                    </a:srgbClr>
                  </a:innerShdw>
                </a:effectLst>
                <a:latin typeface="Arial Black" pitchFamily="34" charset="0"/>
              </a:rPr>
              <a:t>Laporan</a:t>
            </a:r>
            <a:r>
              <a:rPr lang="en-US" sz="4000" b="1" dirty="0" smtClean="0">
                <a:ln w="1905"/>
                <a:solidFill>
                  <a:srgbClr val="00B050"/>
                </a:solidFill>
                <a:effectLst>
                  <a:innerShdw blurRad="69850" dist="43180" dir="5400000">
                    <a:srgbClr val="000000">
                      <a:alpha val="65000"/>
                    </a:srgbClr>
                  </a:innerShdw>
                </a:effectLst>
                <a:latin typeface="Arial Black" pitchFamily="34" charset="0"/>
              </a:rPr>
              <a:t> JAKIM</a:t>
            </a:r>
            <a:endParaRPr lang="en-US" sz="4000" b="1" dirty="0">
              <a:ln w="1905"/>
              <a:solidFill>
                <a:srgbClr val="00B050"/>
              </a:solidFill>
              <a:effectLst>
                <a:innerShdw blurRad="69850" dist="43180" dir="5400000">
                  <a:srgbClr val="000000">
                    <a:alpha val="65000"/>
                  </a:srgbClr>
                </a:innerShdw>
              </a:effectLst>
            </a:endParaRPr>
          </a:p>
        </p:txBody>
      </p:sp>
      <p:sp>
        <p:nvSpPr>
          <p:cNvPr id="4" name="Rounded Rectangle 3"/>
          <p:cNvSpPr/>
          <p:nvPr/>
        </p:nvSpPr>
        <p:spPr>
          <a:xfrm>
            <a:off x="304800" y="1981200"/>
            <a:ext cx="8610600" cy="4114800"/>
          </a:xfrm>
          <a:prstGeom prst="roundRect">
            <a:avLst>
              <a:gd name="adj" fmla="val 50000"/>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100" b="1" dirty="0" smtClean="0">
                <a:ln w="1905"/>
                <a:solidFill>
                  <a:srgbClr val="002060"/>
                </a:solidFill>
                <a:effectLst>
                  <a:innerShdw blurRad="69850" dist="43180" dir="5400000">
                    <a:srgbClr val="000000">
                      <a:alpha val="65000"/>
                    </a:srgbClr>
                  </a:innerShdw>
                </a:effectLst>
              </a:rPr>
              <a:t>Mereka </a:t>
            </a:r>
            <a:r>
              <a:rPr lang="sv-SE" sz="3100" b="1" dirty="0">
                <a:ln w="1905"/>
                <a:solidFill>
                  <a:srgbClr val="002060"/>
                </a:solidFill>
                <a:effectLst>
                  <a:innerShdw blurRad="69850" dist="43180" dir="5400000">
                    <a:srgbClr val="000000">
                      <a:alpha val="65000"/>
                    </a:srgbClr>
                  </a:innerShdw>
                </a:effectLst>
              </a:rPr>
              <a:t>bukan sahaja ingin memesongkan aqidah umat Islam tetapi cuba menjurus kepada tindakan melampau di luar batasan undang-undang. Keadaan tersebut mampu mengganggu-gugat keharmonian perpaduan dikalangan umat Islam serta berupaya mengancam keselamatan </a:t>
            </a:r>
            <a:r>
              <a:rPr lang="sv-SE" sz="3100" b="1" dirty="0" smtClean="0">
                <a:ln w="1905"/>
                <a:solidFill>
                  <a:srgbClr val="002060"/>
                </a:solidFill>
                <a:effectLst>
                  <a:innerShdw blurRad="69850" dist="43180" dir="5400000">
                    <a:srgbClr val="000000">
                      <a:alpha val="65000"/>
                    </a:srgbClr>
                  </a:innerShdw>
                </a:effectLst>
              </a:rPr>
              <a:t>Negara</a:t>
            </a:r>
            <a:endParaRPr lang="en-US" sz="31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751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457200" y="1295400"/>
            <a:ext cx="38100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20431D"/>
                </a:solidFill>
                <a:effectLst>
                  <a:innerShdw blurRad="69850" dist="43180" dir="5400000">
                    <a:srgbClr val="000000">
                      <a:alpha val="65000"/>
                    </a:srgbClr>
                  </a:innerShdw>
                </a:effectLst>
              </a:rPr>
              <a:t>Millah </a:t>
            </a:r>
            <a:r>
              <a:rPr lang="sv-SE" sz="3200" b="1" dirty="0" smtClean="0">
                <a:ln w="1905"/>
                <a:solidFill>
                  <a:srgbClr val="20431D"/>
                </a:solidFill>
                <a:effectLst>
                  <a:innerShdw blurRad="69850" dist="43180" dir="5400000">
                    <a:srgbClr val="000000">
                      <a:alpha val="65000"/>
                    </a:srgbClr>
                  </a:innerShdw>
                </a:effectLst>
              </a:rPr>
              <a:t>Abraham</a:t>
            </a:r>
            <a:endParaRPr lang="en-US" sz="3200" b="1" dirty="0">
              <a:ln w="1905"/>
              <a:solidFill>
                <a:srgbClr val="20431D"/>
              </a:solidFill>
              <a:effectLst>
                <a:innerShdw blurRad="69850" dist="43180" dir="5400000">
                  <a:srgbClr val="000000">
                    <a:alpha val="65000"/>
                  </a:srgbClr>
                </a:innerShdw>
              </a:effectLst>
            </a:endParaRPr>
          </a:p>
        </p:txBody>
      </p:sp>
      <p:sp>
        <p:nvSpPr>
          <p:cNvPr id="5" name="Cloud 4"/>
          <p:cNvSpPr/>
          <p:nvPr/>
        </p:nvSpPr>
        <p:spPr>
          <a:xfrm>
            <a:off x="990600" y="228600"/>
            <a:ext cx="7391400" cy="9906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Antara ajaran </a:t>
            </a:r>
            <a:r>
              <a:rPr lang="sv-S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telah difatwakan sebagai sesat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ounded Rectangle 5"/>
          <p:cNvSpPr/>
          <p:nvPr/>
        </p:nvSpPr>
        <p:spPr>
          <a:xfrm>
            <a:off x="4572000" y="1600200"/>
            <a:ext cx="37338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20431D"/>
                </a:solidFill>
                <a:effectLst>
                  <a:innerShdw blurRad="69850" dist="43180" dir="5400000">
                    <a:srgbClr val="000000">
                      <a:alpha val="65000"/>
                    </a:srgbClr>
                  </a:innerShdw>
                </a:effectLst>
              </a:rPr>
              <a:t>Kanzun Makhfiyyan</a:t>
            </a:r>
            <a:endParaRPr lang="en-US" sz="3200" b="1" dirty="0">
              <a:ln w="1905"/>
              <a:solidFill>
                <a:srgbClr val="20431D"/>
              </a:solidFill>
              <a:effectLst>
                <a:innerShdw blurRad="69850" dist="43180" dir="5400000">
                  <a:srgbClr val="000000">
                    <a:alpha val="65000"/>
                  </a:srgbClr>
                </a:innerShdw>
              </a:effectLst>
            </a:endParaRPr>
          </a:p>
        </p:txBody>
      </p:sp>
      <p:sp>
        <p:nvSpPr>
          <p:cNvPr id="9" name="Rounded Rectangle 8"/>
          <p:cNvSpPr/>
          <p:nvPr/>
        </p:nvSpPr>
        <p:spPr>
          <a:xfrm>
            <a:off x="533400" y="2438400"/>
            <a:ext cx="37338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20431D"/>
                </a:solidFill>
                <a:effectLst>
                  <a:innerShdw blurRad="69850" dist="43180" dir="5400000">
                    <a:srgbClr val="000000">
                      <a:alpha val="65000"/>
                    </a:srgbClr>
                  </a:innerShdw>
                </a:effectLst>
              </a:rPr>
              <a:t>Al-Arqam</a:t>
            </a:r>
            <a:endParaRPr lang="en-US" sz="3200" b="1" dirty="0">
              <a:ln w="1905"/>
              <a:solidFill>
                <a:srgbClr val="20431D"/>
              </a:solidFill>
              <a:effectLst>
                <a:innerShdw blurRad="69850" dist="43180" dir="5400000">
                  <a:srgbClr val="000000">
                    <a:alpha val="65000"/>
                  </a:srgbClr>
                </a:innerShdw>
              </a:effectLst>
            </a:endParaRPr>
          </a:p>
        </p:txBody>
      </p:sp>
      <p:sp>
        <p:nvSpPr>
          <p:cNvPr id="10" name="Rounded Rectangle 9"/>
          <p:cNvSpPr/>
          <p:nvPr/>
        </p:nvSpPr>
        <p:spPr>
          <a:xfrm>
            <a:off x="4541520" y="2819400"/>
            <a:ext cx="37338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20431D"/>
                </a:solidFill>
                <a:effectLst>
                  <a:innerShdw blurRad="69850" dist="43180" dir="5400000">
                    <a:srgbClr val="000000">
                      <a:alpha val="65000"/>
                    </a:srgbClr>
                  </a:innerShdw>
                </a:effectLst>
              </a:rPr>
              <a:t>Rufaqa</a:t>
            </a:r>
            <a:endParaRPr lang="en-US" sz="3200" b="1" dirty="0">
              <a:ln w="1905"/>
              <a:solidFill>
                <a:srgbClr val="20431D"/>
              </a:solidFill>
              <a:effectLst>
                <a:innerShdw blurRad="69850" dist="43180" dir="5400000">
                  <a:srgbClr val="000000">
                    <a:alpha val="65000"/>
                  </a:srgbClr>
                </a:innerShdw>
              </a:effectLst>
            </a:endParaRPr>
          </a:p>
        </p:txBody>
      </p:sp>
      <p:sp>
        <p:nvSpPr>
          <p:cNvPr id="11" name="Rounded Rectangle 10"/>
          <p:cNvSpPr/>
          <p:nvPr/>
        </p:nvSpPr>
        <p:spPr>
          <a:xfrm>
            <a:off x="567690" y="3581400"/>
            <a:ext cx="37338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20431D"/>
                </a:solidFill>
                <a:effectLst>
                  <a:innerShdw blurRad="69850" dist="43180" dir="5400000">
                    <a:srgbClr val="000000">
                      <a:alpha val="65000"/>
                    </a:srgbClr>
                  </a:innerShdw>
                </a:effectLst>
              </a:rPr>
              <a:t>Hizbut </a:t>
            </a:r>
            <a:r>
              <a:rPr lang="sv-SE" sz="3200" b="1" dirty="0" smtClean="0">
                <a:ln w="1905"/>
                <a:solidFill>
                  <a:srgbClr val="20431D"/>
                </a:solidFill>
                <a:effectLst>
                  <a:innerShdw blurRad="69850" dist="43180" dir="5400000">
                    <a:srgbClr val="000000">
                      <a:alpha val="65000"/>
                    </a:srgbClr>
                  </a:innerShdw>
                </a:effectLst>
              </a:rPr>
              <a:t>Tahrir</a:t>
            </a:r>
            <a:endParaRPr lang="en-US" sz="3200" b="1" dirty="0">
              <a:ln w="1905"/>
              <a:solidFill>
                <a:srgbClr val="20431D"/>
              </a:solidFill>
              <a:effectLst>
                <a:innerShdw blurRad="69850" dist="43180" dir="5400000">
                  <a:srgbClr val="000000">
                    <a:alpha val="65000"/>
                  </a:srgbClr>
                </a:innerShdw>
              </a:effectLst>
            </a:endParaRPr>
          </a:p>
        </p:txBody>
      </p:sp>
      <p:sp>
        <p:nvSpPr>
          <p:cNvPr id="12" name="Rounded Rectangle 11"/>
          <p:cNvSpPr/>
          <p:nvPr/>
        </p:nvSpPr>
        <p:spPr>
          <a:xfrm>
            <a:off x="4541520" y="4114800"/>
            <a:ext cx="37338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20431D"/>
                </a:solidFill>
                <a:effectLst>
                  <a:innerShdw blurRad="69850" dist="43180" dir="5400000">
                    <a:srgbClr val="000000">
                      <a:alpha val="65000"/>
                    </a:srgbClr>
                  </a:innerShdw>
                </a:effectLst>
              </a:rPr>
              <a:t>Rasul Melayu</a:t>
            </a:r>
            <a:endParaRPr lang="en-US" sz="3200" b="1" dirty="0">
              <a:ln w="1905"/>
              <a:solidFill>
                <a:srgbClr val="20431D"/>
              </a:solidFill>
              <a:effectLst>
                <a:innerShdw blurRad="69850" dist="43180" dir="5400000">
                  <a:srgbClr val="000000">
                    <a:alpha val="65000"/>
                  </a:srgbClr>
                </a:innerShdw>
              </a:effectLst>
            </a:endParaRPr>
          </a:p>
        </p:txBody>
      </p:sp>
      <p:sp>
        <p:nvSpPr>
          <p:cNvPr id="13" name="Rounded Rectangle 12"/>
          <p:cNvSpPr/>
          <p:nvPr/>
        </p:nvSpPr>
        <p:spPr>
          <a:xfrm>
            <a:off x="590550" y="4724400"/>
            <a:ext cx="37338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20431D"/>
                </a:solidFill>
                <a:effectLst>
                  <a:innerShdw blurRad="69850" dist="43180" dir="5400000">
                    <a:srgbClr val="000000">
                      <a:alpha val="65000"/>
                    </a:srgbClr>
                  </a:innerShdw>
                </a:effectLst>
              </a:rPr>
              <a:t>Wahdatul </a:t>
            </a:r>
            <a:r>
              <a:rPr lang="sv-SE" sz="3200" b="1" dirty="0">
                <a:ln w="1905"/>
                <a:solidFill>
                  <a:srgbClr val="20431D"/>
                </a:solidFill>
                <a:effectLst>
                  <a:innerShdw blurRad="69850" dist="43180" dir="5400000">
                    <a:srgbClr val="000000">
                      <a:alpha val="65000"/>
                    </a:srgbClr>
                  </a:innerShdw>
                </a:effectLst>
              </a:rPr>
              <a:t>Wujud</a:t>
            </a:r>
            <a:endParaRPr lang="en-US" sz="3200" b="1" dirty="0">
              <a:ln w="1905"/>
              <a:solidFill>
                <a:srgbClr val="20431D"/>
              </a:solidFill>
              <a:effectLst>
                <a:innerShdw blurRad="69850" dist="43180" dir="5400000">
                  <a:srgbClr val="000000">
                    <a:alpha val="65000"/>
                  </a:srgbClr>
                </a:innerShdw>
              </a:effectLst>
            </a:endParaRPr>
          </a:p>
        </p:txBody>
      </p:sp>
      <p:sp>
        <p:nvSpPr>
          <p:cNvPr id="14" name="Rounded Rectangle 13"/>
          <p:cNvSpPr/>
          <p:nvPr/>
        </p:nvSpPr>
        <p:spPr>
          <a:xfrm>
            <a:off x="1447800" y="5867400"/>
            <a:ext cx="66294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bg1"/>
                </a:solidFill>
                <a:effectLst>
                  <a:innerShdw blurRad="69850" dist="43180" dir="5400000">
                    <a:srgbClr val="000000">
                      <a:alpha val="65000"/>
                    </a:srgbClr>
                  </a:innerShdw>
                </a:effectLst>
              </a:rPr>
              <a:t>Dan </a:t>
            </a:r>
            <a:r>
              <a:rPr lang="sv-SE" sz="2800" b="1" dirty="0">
                <a:ln w="1905"/>
                <a:solidFill>
                  <a:schemeClr val="bg1"/>
                </a:solidFill>
                <a:effectLst>
                  <a:innerShdw blurRad="69850" dist="43180" dir="5400000">
                    <a:srgbClr val="000000">
                      <a:alpha val="65000"/>
                    </a:srgbClr>
                  </a:innerShdw>
                </a:effectLst>
              </a:rPr>
              <a:t>banyak lagi yang bercanggah dengan Ahli Sunnah wal </a:t>
            </a:r>
            <a:r>
              <a:rPr lang="sv-SE" sz="2800" b="1" dirty="0" smtClean="0">
                <a:ln w="1905"/>
                <a:solidFill>
                  <a:schemeClr val="bg1"/>
                </a:solidFill>
                <a:effectLst>
                  <a:innerShdw blurRad="69850" dist="43180" dir="5400000">
                    <a:srgbClr val="000000">
                      <a:alpha val="65000"/>
                    </a:srgbClr>
                  </a:innerShdw>
                </a:effectLst>
              </a:rPr>
              <a:t>Jamaah</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4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19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Syawal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 Mei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1" y="0"/>
            <a:ext cx="9144000" cy="5943600"/>
          </a:xfrm>
          <a:prstGeom prst="rect">
            <a:avLst/>
          </a:prstGeom>
          <a:blipFill dpi="0" rotWithShape="1">
            <a:blip r:embed="rId3">
              <a:alphaModFix amt="7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bodyPr>
          <a:lstStyle/>
          <a:p>
            <a:pPr algn="ct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Jabatan</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H</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al </a:t>
            </a: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a:t>
            </a: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hwal</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gama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T</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erengganu</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solidFill>
            <a:schemeClr val="bg1">
              <a:lumMod val="95000"/>
              <a:alpha val="38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20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3505200"/>
            <a:ext cx="8382000" cy="1569660"/>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it-IT" sz="48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KESESATAN AQIDAH MEMBAWA PADAH</a:t>
            </a:r>
            <a:endParaRPr lang="en-US" sz="66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endParaRPr>
          </a:p>
        </p:txBody>
      </p:sp>
    </p:spTree>
    <p:extLst>
      <p:ext uri="{BB962C8B-B14F-4D97-AF65-F5344CB8AC3E}">
        <p14:creationId xmlns:p14="http://schemas.microsoft.com/office/powerpoint/2010/main" val="390297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838200" y="228600"/>
            <a:ext cx="7543800" cy="1219200"/>
          </a:xfrm>
          <a:prstGeom prst="downArrowCallout">
            <a:avLst>
              <a:gd name="adj1" fmla="val 23537"/>
              <a:gd name="adj2" fmla="val 22559"/>
              <a:gd name="adj3" fmla="val 26250"/>
              <a:gd name="adj4" fmla="val 63750"/>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w="1905"/>
                <a:solidFill>
                  <a:srgbClr val="00B050"/>
                </a:solidFill>
                <a:effectLst>
                  <a:innerShdw blurRad="69850" dist="43180" dir="5400000">
                    <a:srgbClr val="000000">
                      <a:alpha val="65000"/>
                    </a:srgbClr>
                  </a:innerShdw>
                </a:effectLst>
                <a:latin typeface="Arial Black" pitchFamily="34" charset="0"/>
              </a:rPr>
              <a:t>Kesan</a:t>
            </a:r>
            <a:r>
              <a:rPr lang="en-US" sz="3200" b="1" dirty="0" smtClean="0">
                <a:ln w="1905"/>
                <a:solidFill>
                  <a:srgbClr val="00B050"/>
                </a:solidFill>
                <a:effectLst>
                  <a:innerShdw blurRad="69850" dist="43180" dir="5400000">
                    <a:srgbClr val="000000">
                      <a:alpha val="65000"/>
                    </a:srgbClr>
                  </a:innerShdw>
                </a:effectLst>
                <a:latin typeface="Arial Black" pitchFamily="34" charset="0"/>
              </a:rPr>
              <a:t> </a:t>
            </a:r>
            <a:r>
              <a:rPr lang="en-US" sz="3200" b="1" dirty="0">
                <a:ln w="1905"/>
                <a:solidFill>
                  <a:srgbClr val="00B050"/>
                </a:solidFill>
                <a:effectLst>
                  <a:innerShdw blurRad="69850" dist="43180" dir="5400000">
                    <a:srgbClr val="000000">
                      <a:alpha val="65000"/>
                    </a:srgbClr>
                  </a:innerShdw>
                </a:effectLst>
                <a:latin typeface="Arial Black" pitchFamily="34" charset="0"/>
              </a:rPr>
              <a:t>D</a:t>
            </a:r>
            <a:r>
              <a:rPr lang="en-US" sz="3200" b="1" dirty="0" smtClean="0">
                <a:ln w="1905"/>
                <a:solidFill>
                  <a:srgbClr val="00B050"/>
                </a:solidFill>
                <a:effectLst>
                  <a:innerShdw blurRad="69850" dist="43180" dir="5400000">
                    <a:srgbClr val="000000">
                      <a:alpha val="65000"/>
                    </a:srgbClr>
                  </a:innerShdw>
                </a:effectLst>
                <a:latin typeface="Arial Black" pitchFamily="34" charset="0"/>
              </a:rPr>
              <a:t>an </a:t>
            </a:r>
            <a:r>
              <a:rPr lang="en-US" sz="3200" b="1" dirty="0" err="1" smtClean="0">
                <a:ln w="1905"/>
                <a:solidFill>
                  <a:srgbClr val="00B050"/>
                </a:solidFill>
                <a:effectLst>
                  <a:innerShdw blurRad="69850" dist="43180" dir="5400000">
                    <a:srgbClr val="000000">
                      <a:alpha val="65000"/>
                    </a:srgbClr>
                  </a:innerShdw>
                </a:effectLst>
                <a:latin typeface="Arial Black" pitchFamily="34" charset="0"/>
              </a:rPr>
              <a:t>Bahaya</a:t>
            </a:r>
            <a:r>
              <a:rPr lang="en-US" sz="3200" b="1" dirty="0" smtClean="0">
                <a:ln w="1905"/>
                <a:solidFill>
                  <a:srgbClr val="00B050"/>
                </a:solidFill>
                <a:effectLst>
                  <a:innerShdw blurRad="69850" dist="43180" dir="5400000">
                    <a:srgbClr val="000000">
                      <a:alpha val="65000"/>
                    </a:srgbClr>
                  </a:innerShdw>
                </a:effectLst>
                <a:latin typeface="Arial Black" pitchFamily="34" charset="0"/>
              </a:rPr>
              <a:t> </a:t>
            </a:r>
            <a:r>
              <a:rPr lang="en-US" sz="3200" b="1" dirty="0" err="1" smtClean="0">
                <a:ln w="1905"/>
                <a:solidFill>
                  <a:srgbClr val="00B050"/>
                </a:solidFill>
                <a:effectLst>
                  <a:innerShdw blurRad="69850" dist="43180" dir="5400000">
                    <a:srgbClr val="000000">
                      <a:alpha val="65000"/>
                    </a:srgbClr>
                  </a:innerShdw>
                </a:effectLst>
                <a:latin typeface="Arial Black" pitchFamily="34" charset="0"/>
              </a:rPr>
              <a:t>Ajaran</a:t>
            </a:r>
            <a:r>
              <a:rPr lang="en-US" sz="3200" b="1" dirty="0" smtClean="0">
                <a:ln w="1905"/>
                <a:solidFill>
                  <a:srgbClr val="00B050"/>
                </a:solidFill>
                <a:effectLst>
                  <a:innerShdw blurRad="69850" dist="43180" dir="5400000">
                    <a:srgbClr val="000000">
                      <a:alpha val="65000"/>
                    </a:srgbClr>
                  </a:innerShdw>
                </a:effectLst>
                <a:latin typeface="Arial Black" pitchFamily="34" charset="0"/>
              </a:rPr>
              <a:t> </a:t>
            </a:r>
            <a:r>
              <a:rPr lang="en-US" sz="3200" b="1" dirty="0" err="1" smtClean="0">
                <a:ln w="1905"/>
                <a:solidFill>
                  <a:srgbClr val="00B050"/>
                </a:solidFill>
                <a:effectLst>
                  <a:innerShdw blurRad="69850" dist="43180" dir="5400000">
                    <a:srgbClr val="000000">
                      <a:alpha val="65000"/>
                    </a:srgbClr>
                  </a:innerShdw>
                </a:effectLst>
                <a:latin typeface="Arial Black" pitchFamily="34" charset="0"/>
              </a:rPr>
              <a:t>Sesat</a:t>
            </a:r>
            <a:endParaRPr lang="en-US" sz="3200" b="1" dirty="0">
              <a:ln w="1905"/>
              <a:solidFill>
                <a:srgbClr val="00B050"/>
              </a:solidFill>
              <a:effectLst>
                <a:innerShdw blurRad="69850" dist="43180" dir="5400000">
                  <a:srgbClr val="000000">
                    <a:alpha val="65000"/>
                  </a:srgbClr>
                </a:innerShdw>
              </a:effectLst>
            </a:endParaRPr>
          </a:p>
        </p:txBody>
      </p:sp>
      <p:sp>
        <p:nvSpPr>
          <p:cNvPr id="4" name="Rounded Rectangle 3"/>
          <p:cNvSpPr/>
          <p:nvPr/>
        </p:nvSpPr>
        <p:spPr>
          <a:xfrm>
            <a:off x="304800" y="1600200"/>
            <a:ext cx="8534400" cy="6858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Boleh </a:t>
            </a:r>
            <a:r>
              <a:rPr lang="sv-SE" sz="2800" b="1" dirty="0">
                <a:ln w="1905"/>
                <a:solidFill>
                  <a:srgbClr val="002060"/>
                </a:solidFill>
                <a:effectLst>
                  <a:innerShdw blurRad="69850" dist="43180" dir="5400000">
                    <a:srgbClr val="000000">
                      <a:alpha val="65000"/>
                    </a:srgbClr>
                  </a:innerShdw>
                </a:effectLst>
              </a:rPr>
              <a:t>mendatangkan </a:t>
            </a:r>
            <a:r>
              <a:rPr lang="sv-SE" sz="2800" b="1">
                <a:ln w="1905"/>
                <a:solidFill>
                  <a:srgbClr val="002060"/>
                </a:solidFill>
                <a:effectLst>
                  <a:innerShdw blurRad="69850" dist="43180" dir="5400000">
                    <a:srgbClr val="000000">
                      <a:alpha val="65000"/>
                    </a:srgbClr>
                  </a:innerShdw>
                </a:effectLst>
              </a:rPr>
              <a:t>kesan </a:t>
            </a:r>
            <a:r>
              <a:rPr lang="sv-SE" sz="2800" b="1" smtClean="0">
                <a:ln w="1905"/>
                <a:solidFill>
                  <a:srgbClr val="002060"/>
                </a:solidFill>
                <a:effectLst>
                  <a:innerShdw blurRad="69850" dist="43180" dir="5400000">
                    <a:srgbClr val="000000">
                      <a:alpha val="65000"/>
                    </a:srgbClr>
                  </a:innerShdw>
                </a:effectLst>
              </a:rPr>
              <a:t>yang </a:t>
            </a:r>
            <a:r>
              <a:rPr lang="sv-SE" sz="2800" b="1" dirty="0">
                <a:ln w="1905"/>
                <a:solidFill>
                  <a:srgbClr val="002060"/>
                </a:solidFill>
                <a:effectLst>
                  <a:innerShdw blurRad="69850" dist="43180" dir="5400000">
                    <a:srgbClr val="000000">
                      <a:alpha val="65000"/>
                    </a:srgbClr>
                  </a:innerShdw>
                </a:effectLst>
              </a:rPr>
              <a:t>buruk kepada </a:t>
            </a:r>
            <a:r>
              <a:rPr lang="sv-SE" sz="2800" b="1" dirty="0" smtClean="0">
                <a:ln w="1905"/>
                <a:solidFill>
                  <a:srgbClr val="002060"/>
                </a:solidFill>
                <a:effectLst>
                  <a:innerShdw blurRad="69850" dist="43180" dir="5400000">
                    <a:srgbClr val="000000">
                      <a:alpha val="65000"/>
                    </a:srgbClr>
                  </a:innerShdw>
                </a:effectLst>
              </a:rPr>
              <a:t>individu</a:t>
            </a:r>
            <a:endParaRPr lang="en-US" sz="2800" b="1" dirty="0">
              <a:ln w="1905"/>
              <a:solidFill>
                <a:srgbClr val="002060"/>
              </a:solidFill>
              <a:effectLst>
                <a:innerShdw blurRad="69850" dist="43180" dir="5400000">
                  <a:srgbClr val="000000">
                    <a:alpha val="65000"/>
                  </a:srgbClr>
                </a:innerShdw>
              </a:effectLst>
            </a:endParaRPr>
          </a:p>
        </p:txBody>
      </p:sp>
      <p:sp>
        <p:nvSpPr>
          <p:cNvPr id="5" name="Rounded Rectangle 4"/>
          <p:cNvSpPr/>
          <p:nvPr/>
        </p:nvSpPr>
        <p:spPr>
          <a:xfrm>
            <a:off x="228600" y="4572000"/>
            <a:ext cx="8686800" cy="19431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2060"/>
                </a:solidFill>
                <a:effectLst>
                  <a:innerShdw blurRad="69850" dist="43180" dir="5400000">
                    <a:srgbClr val="000000">
                      <a:alpha val="65000"/>
                    </a:srgbClr>
                  </a:innerShdw>
                </a:effectLst>
              </a:rPr>
              <a:t>H</a:t>
            </a:r>
            <a:r>
              <a:rPr lang="sv-SE" sz="2800" b="1" dirty="0" smtClean="0">
                <a:ln w="1905"/>
                <a:solidFill>
                  <a:srgbClr val="002060"/>
                </a:solidFill>
                <a:effectLst>
                  <a:innerShdw blurRad="69850" dist="43180" dir="5400000">
                    <a:srgbClr val="000000">
                      <a:alpha val="65000"/>
                    </a:srgbClr>
                  </a:innerShdw>
                </a:effectLst>
              </a:rPr>
              <a:t>ilanglah </a:t>
            </a:r>
            <a:r>
              <a:rPr lang="sv-SE" sz="2800" b="1" dirty="0">
                <a:ln w="1905"/>
                <a:solidFill>
                  <a:srgbClr val="002060"/>
                </a:solidFill>
                <a:effectLst>
                  <a:innerShdw blurRad="69850" dist="43180" dir="5400000">
                    <a:srgbClr val="000000">
                      <a:alpha val="65000"/>
                    </a:srgbClr>
                  </a:innerShdw>
                </a:effectLst>
              </a:rPr>
              <a:t>haknya sebagai seorang Muslim, antaranya menjadi wali dalam perkahwinan, hak mewarisi harta pusaka, juga menyebabkan terbubarnya ikatan perkahwinan antara suami </a:t>
            </a:r>
            <a:r>
              <a:rPr lang="sv-SE" sz="2800" b="1" dirty="0" smtClean="0">
                <a:ln w="1905"/>
                <a:solidFill>
                  <a:srgbClr val="002060"/>
                </a:solidFill>
                <a:effectLst>
                  <a:innerShdw blurRad="69850" dist="43180" dir="5400000">
                    <a:srgbClr val="000000">
                      <a:alpha val="65000"/>
                    </a:srgbClr>
                  </a:innerShdw>
                </a:effectLst>
              </a:rPr>
              <a:t>isteri</a:t>
            </a:r>
            <a:endParaRPr lang="en-US" sz="2800" b="1" dirty="0">
              <a:ln w="1905"/>
              <a:solidFill>
                <a:srgbClr val="002060"/>
              </a:solidFill>
              <a:effectLst>
                <a:innerShdw blurRad="69850" dist="43180" dir="5400000">
                  <a:srgbClr val="000000">
                    <a:alpha val="65000"/>
                  </a:srgbClr>
                </a:innerShdw>
              </a:effectLst>
            </a:endParaRPr>
          </a:p>
        </p:txBody>
      </p:sp>
      <p:sp>
        <p:nvSpPr>
          <p:cNvPr id="6" name="Rounded Rectangle 5"/>
          <p:cNvSpPr/>
          <p:nvPr/>
        </p:nvSpPr>
        <p:spPr>
          <a:xfrm>
            <a:off x="304800" y="2514600"/>
            <a:ext cx="8610600" cy="6858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002060"/>
                </a:solidFill>
                <a:effectLst>
                  <a:innerShdw blurRad="69850" dist="43180" dir="5400000">
                    <a:srgbClr val="000000">
                      <a:alpha val="65000"/>
                    </a:srgbClr>
                  </a:innerShdw>
                </a:effectLst>
              </a:rPr>
              <a:t>Boleh </a:t>
            </a:r>
            <a:r>
              <a:rPr lang="sv-SE" sz="2600" b="1" dirty="0">
                <a:ln w="1905"/>
                <a:solidFill>
                  <a:srgbClr val="002060"/>
                </a:solidFill>
                <a:effectLst>
                  <a:innerShdw blurRad="69850" dist="43180" dir="5400000">
                    <a:srgbClr val="000000">
                      <a:alpha val="65000"/>
                    </a:srgbClr>
                  </a:innerShdw>
                </a:effectLst>
              </a:rPr>
              <a:t>menyebabkan terbatalnya iman dan islam </a:t>
            </a:r>
            <a:r>
              <a:rPr lang="sv-SE" sz="2600" b="1" dirty="0" smtClean="0">
                <a:ln w="1905"/>
                <a:solidFill>
                  <a:srgbClr val="002060"/>
                </a:solidFill>
                <a:effectLst>
                  <a:innerShdw blurRad="69850" dist="43180" dir="5400000">
                    <a:srgbClr val="000000">
                      <a:alpha val="65000"/>
                    </a:srgbClr>
                  </a:innerShdw>
                </a:effectLst>
              </a:rPr>
              <a:t>seseorang </a:t>
            </a:r>
            <a:endParaRPr lang="en-US" sz="2600" b="1" dirty="0">
              <a:ln w="1905"/>
              <a:solidFill>
                <a:srgbClr val="002060"/>
              </a:solidFill>
              <a:effectLst>
                <a:innerShdw blurRad="69850" dist="43180" dir="5400000">
                  <a:srgbClr val="000000">
                    <a:alpha val="65000"/>
                  </a:srgbClr>
                </a:innerShdw>
              </a:effectLst>
            </a:endParaRPr>
          </a:p>
        </p:txBody>
      </p:sp>
      <p:sp>
        <p:nvSpPr>
          <p:cNvPr id="7" name="Rounded Rectangle 6"/>
          <p:cNvSpPr/>
          <p:nvPr/>
        </p:nvSpPr>
        <p:spPr>
          <a:xfrm>
            <a:off x="278130" y="3352800"/>
            <a:ext cx="8686800" cy="106680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002060"/>
                </a:solidFill>
                <a:effectLst>
                  <a:innerShdw blurRad="69850" dist="43180" dir="5400000">
                    <a:srgbClr val="000000">
                      <a:alpha val="65000"/>
                    </a:srgbClr>
                  </a:innerShdw>
                </a:effectLst>
              </a:rPr>
              <a:t> Akan menyebabkan </a:t>
            </a:r>
            <a:r>
              <a:rPr lang="sv-SE" sz="2600" b="1" dirty="0">
                <a:ln w="1905"/>
                <a:solidFill>
                  <a:srgbClr val="002060"/>
                </a:solidFill>
                <a:effectLst>
                  <a:innerShdw blurRad="69850" dist="43180" dir="5400000">
                    <a:srgbClr val="000000">
                      <a:alpha val="65000"/>
                    </a:srgbClr>
                  </a:innerShdw>
                </a:effectLst>
              </a:rPr>
              <a:t>seseorang itu tidak diurus dan dikebumikan ditanah perkuburan Islam selepas </a:t>
            </a:r>
            <a:r>
              <a:rPr lang="sv-SE" sz="2600" b="1" dirty="0" smtClean="0">
                <a:ln w="1905"/>
                <a:solidFill>
                  <a:srgbClr val="002060"/>
                </a:solidFill>
                <a:effectLst>
                  <a:innerShdw blurRad="69850" dist="43180" dir="5400000">
                    <a:srgbClr val="000000">
                      <a:alpha val="65000"/>
                    </a:srgbClr>
                  </a:innerShdw>
                </a:effectLst>
              </a:rPr>
              <a:t>kematiannya</a:t>
            </a:r>
            <a:endParaRPr lang="en-US" sz="26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015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914400" y="1066800"/>
            <a:ext cx="74676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Pertama : </a:t>
            </a:r>
            <a:r>
              <a:rPr lang="sv-SE" sz="2800" b="1" dirty="0">
                <a:ln w="1905"/>
                <a:solidFill>
                  <a:srgbClr val="C00000"/>
                </a:solidFill>
                <a:effectLst>
                  <a:innerShdw blurRad="69850" dist="43180" dir="5400000">
                    <a:srgbClr val="000000">
                      <a:alpha val="65000"/>
                    </a:srgbClr>
                  </a:innerShdw>
                </a:effectLst>
              </a:rPr>
              <a:t>Mengaku diri sebagai nabi dan mendakwa ada menerima </a:t>
            </a:r>
            <a:r>
              <a:rPr lang="sv-SE" sz="2800" b="1" dirty="0" smtClean="0">
                <a:ln w="1905"/>
                <a:solidFill>
                  <a:srgbClr val="C00000"/>
                </a:solidFill>
                <a:effectLst>
                  <a:innerShdw blurRad="69850" dist="43180" dir="5400000">
                    <a:srgbClr val="000000">
                      <a:alpha val="65000"/>
                    </a:srgbClr>
                  </a:innerShdw>
                </a:effectLst>
              </a:rPr>
              <a:t>wahyu</a:t>
            </a:r>
            <a:endParaRPr lang="en-US" sz="2800" b="1" dirty="0">
              <a:ln w="1905"/>
              <a:solidFill>
                <a:srgbClr val="C00000"/>
              </a:solidFill>
              <a:effectLst>
                <a:innerShdw blurRad="69850" dist="43180" dir="5400000">
                  <a:srgbClr val="000000">
                    <a:alpha val="65000"/>
                  </a:srgbClr>
                </a:innerShdw>
              </a:effectLst>
            </a:endParaRPr>
          </a:p>
        </p:txBody>
      </p:sp>
      <p:sp>
        <p:nvSpPr>
          <p:cNvPr id="6" name="Rounded Rectangle 5"/>
          <p:cNvSpPr/>
          <p:nvPr/>
        </p:nvSpPr>
        <p:spPr>
          <a:xfrm>
            <a:off x="914400" y="2209800"/>
            <a:ext cx="73914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n w="1905"/>
                <a:solidFill>
                  <a:srgbClr val="20431D"/>
                </a:solidFill>
                <a:effectLst>
                  <a:innerShdw blurRad="69850" dist="43180" dir="5400000">
                    <a:srgbClr val="000000">
                      <a:alpha val="65000"/>
                    </a:srgbClr>
                  </a:innerShdw>
                </a:effectLst>
              </a:rPr>
              <a:t>Kedua : </a:t>
            </a:r>
            <a:r>
              <a:rPr lang="pt-BR" sz="2800" b="1" dirty="0">
                <a:ln w="1905"/>
                <a:solidFill>
                  <a:srgbClr val="C00000"/>
                </a:solidFill>
                <a:effectLst>
                  <a:innerShdw blurRad="69850" dist="43180" dir="5400000">
                    <a:srgbClr val="000000">
                      <a:alpha val="65000"/>
                    </a:srgbClr>
                  </a:innerShdw>
                </a:effectLst>
              </a:rPr>
              <a:t>Mengakui diri sebagai penyelamat dunia atau Imam </a:t>
            </a:r>
            <a:r>
              <a:rPr lang="pt-BR" sz="2800" b="1" dirty="0" smtClean="0">
                <a:ln w="1905"/>
                <a:solidFill>
                  <a:srgbClr val="C00000"/>
                </a:solidFill>
                <a:effectLst>
                  <a:innerShdw blurRad="69850" dist="43180" dir="5400000">
                    <a:srgbClr val="000000">
                      <a:alpha val="65000"/>
                    </a:srgbClr>
                  </a:innerShdw>
                </a:effectLst>
              </a:rPr>
              <a:t>Mahdi</a:t>
            </a:r>
            <a:endParaRPr lang="en-US" sz="2800" b="1" dirty="0">
              <a:ln w="1905"/>
              <a:solidFill>
                <a:srgbClr val="C00000"/>
              </a:solidFill>
              <a:effectLst>
                <a:innerShdw blurRad="69850" dist="43180" dir="5400000">
                  <a:srgbClr val="000000">
                    <a:alpha val="65000"/>
                  </a:srgbClr>
                </a:innerShdw>
              </a:effectLst>
            </a:endParaRPr>
          </a:p>
        </p:txBody>
      </p:sp>
      <p:sp>
        <p:nvSpPr>
          <p:cNvPr id="9" name="Rounded Rectangle 8"/>
          <p:cNvSpPr/>
          <p:nvPr/>
        </p:nvSpPr>
        <p:spPr>
          <a:xfrm>
            <a:off x="845820" y="3352800"/>
            <a:ext cx="7536180" cy="10668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Ketiga : </a:t>
            </a:r>
            <a:r>
              <a:rPr lang="sv-SE" sz="2800" b="1" dirty="0">
                <a:ln w="1905"/>
                <a:solidFill>
                  <a:srgbClr val="C00000"/>
                </a:solidFill>
                <a:effectLst>
                  <a:innerShdw blurRad="69850" dist="43180" dir="5400000">
                    <a:srgbClr val="000000">
                      <a:alpha val="65000"/>
                    </a:srgbClr>
                  </a:innerShdw>
                </a:effectLst>
              </a:rPr>
              <a:t>Mendakwa bahawa pengikut-pengikut atau ajarannya sahaja akan masuk </a:t>
            </a:r>
            <a:r>
              <a:rPr lang="sv-SE" sz="2800" b="1" dirty="0" smtClean="0">
                <a:ln w="1905"/>
                <a:solidFill>
                  <a:srgbClr val="C00000"/>
                </a:solidFill>
                <a:effectLst>
                  <a:innerShdw blurRad="69850" dist="43180" dir="5400000">
                    <a:srgbClr val="000000">
                      <a:alpha val="65000"/>
                    </a:srgbClr>
                  </a:innerShdw>
                </a:effectLst>
              </a:rPr>
              <a:t>syurga</a:t>
            </a:r>
            <a:endParaRPr lang="en-US" sz="2800" b="1" dirty="0">
              <a:ln w="1905"/>
              <a:solidFill>
                <a:srgbClr val="C00000"/>
              </a:solidFill>
              <a:effectLst>
                <a:innerShdw blurRad="69850" dist="43180" dir="5400000">
                  <a:srgbClr val="000000">
                    <a:alpha val="65000"/>
                  </a:srgbClr>
                </a:innerShdw>
              </a:effectLst>
            </a:endParaRPr>
          </a:p>
        </p:txBody>
      </p:sp>
      <p:sp>
        <p:nvSpPr>
          <p:cNvPr id="10" name="Rounded Rectangle 9"/>
          <p:cNvSpPr/>
          <p:nvPr/>
        </p:nvSpPr>
        <p:spPr>
          <a:xfrm>
            <a:off x="914400" y="4572000"/>
            <a:ext cx="7391400" cy="20574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rgbClr val="20431D"/>
                </a:solidFill>
                <a:effectLst>
                  <a:innerShdw blurRad="69850" dist="43180" dir="5400000">
                    <a:srgbClr val="000000">
                      <a:alpha val="65000"/>
                    </a:srgbClr>
                  </a:innerShdw>
                </a:effectLst>
              </a:rPr>
              <a:t>Keempat : </a:t>
            </a:r>
            <a:r>
              <a:rPr lang="sv-SE" sz="2600" b="1" dirty="0">
                <a:ln w="1905"/>
                <a:solidFill>
                  <a:srgbClr val="C00000"/>
                </a:solidFill>
                <a:effectLst>
                  <a:innerShdw blurRad="69850" dist="43180" dir="5400000">
                    <a:srgbClr val="000000">
                      <a:alpha val="65000"/>
                    </a:srgbClr>
                  </a:innerShdw>
                </a:effectLst>
              </a:rPr>
              <a:t>Mendakwa mampu melakukan sesuatu yang luar biasa seperti dapat mengetahui lokasi barang yang hilang atau dapat menebus dan menghapuskan dosa seseorang melalui sejumlah bayaran </a:t>
            </a:r>
            <a:r>
              <a:rPr lang="sv-SE" sz="2600" b="1" dirty="0" smtClean="0">
                <a:ln w="1905"/>
                <a:solidFill>
                  <a:srgbClr val="C00000"/>
                </a:solidFill>
                <a:effectLst>
                  <a:innerShdw blurRad="69850" dist="43180" dir="5400000">
                    <a:srgbClr val="000000">
                      <a:alpha val="65000"/>
                    </a:srgbClr>
                  </a:innerShdw>
                </a:effectLst>
              </a:rPr>
              <a:t>tertentu</a:t>
            </a:r>
            <a:endParaRPr lang="en-US" sz="2600" b="1" dirty="0">
              <a:ln w="1905"/>
              <a:solidFill>
                <a:srgbClr val="C00000"/>
              </a:solidFill>
              <a:effectLst>
                <a:innerShdw blurRad="69850" dist="43180" dir="5400000">
                  <a:srgbClr val="000000">
                    <a:alpha val="65000"/>
                  </a:srgbClr>
                </a:innerShdw>
              </a:effectLst>
            </a:endParaRPr>
          </a:p>
        </p:txBody>
      </p:sp>
      <p:sp>
        <p:nvSpPr>
          <p:cNvPr id="15" name="Cloud 14"/>
          <p:cNvSpPr/>
          <p:nvPr/>
        </p:nvSpPr>
        <p:spPr>
          <a:xfrm>
            <a:off x="838200" y="228600"/>
            <a:ext cx="7772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contoh </a:t>
            </a: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ciri-CIRI ajaran </a:t>
            </a:r>
            <a:r>
              <a:rPr lang="sv-S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sesat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904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914400" y="1143000"/>
            <a:ext cx="7467600" cy="14478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Kelima : </a:t>
            </a:r>
            <a:r>
              <a:rPr lang="sv-SE" sz="2800" b="1" dirty="0">
                <a:ln w="1905"/>
                <a:solidFill>
                  <a:srgbClr val="C00000"/>
                </a:solidFill>
                <a:effectLst>
                  <a:innerShdw blurRad="69850" dist="43180" dir="5400000">
                    <a:srgbClr val="000000">
                      <a:alpha val="65000"/>
                    </a:srgbClr>
                  </a:innerShdw>
                </a:effectLst>
              </a:rPr>
              <a:t>Memohon kepada benda-benda tertentu seperti batu, cincin dan sebagainya untuk sampai kepada </a:t>
            </a:r>
            <a:r>
              <a:rPr lang="sv-SE" sz="2800" b="1" dirty="0" smtClean="0">
                <a:ln w="1905"/>
                <a:solidFill>
                  <a:srgbClr val="C00000"/>
                </a:solidFill>
                <a:effectLst>
                  <a:innerShdw blurRad="69850" dist="43180" dir="5400000">
                    <a:srgbClr val="000000">
                      <a:alpha val="65000"/>
                    </a:srgbClr>
                  </a:innerShdw>
                </a:effectLst>
              </a:rPr>
              <a:t>Tuhan</a:t>
            </a:r>
            <a:endParaRPr lang="en-US" sz="2800" b="1" dirty="0">
              <a:ln w="1905"/>
              <a:solidFill>
                <a:srgbClr val="C00000"/>
              </a:solidFill>
              <a:effectLst>
                <a:innerShdw blurRad="69850" dist="43180" dir="5400000">
                  <a:srgbClr val="000000">
                    <a:alpha val="65000"/>
                  </a:srgbClr>
                </a:innerShdw>
              </a:effectLst>
            </a:endParaRPr>
          </a:p>
        </p:txBody>
      </p:sp>
      <p:sp>
        <p:nvSpPr>
          <p:cNvPr id="6" name="Rounded Rectangle 5"/>
          <p:cNvSpPr/>
          <p:nvPr/>
        </p:nvSpPr>
        <p:spPr>
          <a:xfrm>
            <a:off x="914400" y="2895600"/>
            <a:ext cx="7391400" cy="990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n w="1905"/>
                <a:solidFill>
                  <a:srgbClr val="20431D"/>
                </a:solidFill>
                <a:effectLst>
                  <a:innerShdw blurRad="69850" dist="43180" dir="5400000">
                    <a:srgbClr val="000000">
                      <a:alpha val="65000"/>
                    </a:srgbClr>
                  </a:innerShdw>
                </a:effectLst>
              </a:rPr>
              <a:t>Keenam : </a:t>
            </a:r>
            <a:r>
              <a:rPr lang="pt-BR" sz="2800" b="1" dirty="0">
                <a:ln w="1905"/>
                <a:solidFill>
                  <a:srgbClr val="C00000"/>
                </a:solidFill>
                <a:effectLst>
                  <a:innerShdw blurRad="69850" dist="43180" dir="5400000">
                    <a:srgbClr val="000000">
                      <a:alpha val="65000"/>
                    </a:srgbClr>
                  </a:innerShdw>
                </a:effectLst>
              </a:rPr>
              <a:t>Mengaku Allah menjelma dalam </a:t>
            </a:r>
            <a:r>
              <a:rPr lang="pt-BR" sz="2800" b="1" dirty="0" smtClean="0">
                <a:ln w="1905"/>
                <a:solidFill>
                  <a:srgbClr val="C00000"/>
                </a:solidFill>
                <a:effectLst>
                  <a:innerShdw blurRad="69850" dist="43180" dir="5400000">
                    <a:srgbClr val="000000">
                      <a:alpha val="65000"/>
                    </a:srgbClr>
                  </a:innerShdw>
                </a:effectLst>
              </a:rPr>
              <a:t>dirinya</a:t>
            </a:r>
            <a:endParaRPr lang="en-US" sz="2800" b="1" dirty="0">
              <a:ln w="1905"/>
              <a:solidFill>
                <a:srgbClr val="C00000"/>
              </a:solidFill>
              <a:effectLst>
                <a:innerShdw blurRad="69850" dist="43180" dir="5400000">
                  <a:srgbClr val="000000">
                    <a:alpha val="65000"/>
                  </a:srgbClr>
                </a:innerShdw>
              </a:effectLst>
            </a:endParaRPr>
          </a:p>
        </p:txBody>
      </p:sp>
      <p:sp>
        <p:nvSpPr>
          <p:cNvPr id="9" name="Rounded Rectangle 8"/>
          <p:cNvSpPr/>
          <p:nvPr/>
        </p:nvSpPr>
        <p:spPr>
          <a:xfrm>
            <a:off x="845820" y="4191000"/>
            <a:ext cx="7536180" cy="1371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Ketujuh : </a:t>
            </a:r>
            <a:r>
              <a:rPr lang="sv-SE" sz="2800" b="1" dirty="0">
                <a:ln w="1905"/>
                <a:solidFill>
                  <a:srgbClr val="C00000"/>
                </a:solidFill>
                <a:effectLst>
                  <a:innerShdw blurRad="69850" dist="43180" dir="5400000">
                    <a:srgbClr val="000000">
                      <a:alpha val="65000"/>
                    </a:srgbClr>
                  </a:innerShdw>
                </a:effectLst>
              </a:rPr>
              <a:t>Mendakwa atau mengaku dirinya sebagai wakil Nabi yang boleh memberi syafaat kepada </a:t>
            </a:r>
            <a:r>
              <a:rPr lang="sv-SE" sz="2800" b="1" dirty="0" smtClean="0">
                <a:ln w="1905"/>
                <a:solidFill>
                  <a:srgbClr val="C00000"/>
                </a:solidFill>
                <a:effectLst>
                  <a:innerShdw blurRad="69850" dist="43180" dir="5400000">
                    <a:srgbClr val="000000">
                      <a:alpha val="65000"/>
                    </a:srgbClr>
                  </a:innerShdw>
                </a:effectLst>
              </a:rPr>
              <a:t>muridnya</a:t>
            </a:r>
            <a:endParaRPr lang="en-US" sz="2800" b="1" dirty="0">
              <a:ln w="1905"/>
              <a:solidFill>
                <a:srgbClr val="C00000"/>
              </a:solidFill>
              <a:effectLst>
                <a:innerShdw blurRad="69850" dist="43180" dir="5400000">
                  <a:srgbClr val="000000">
                    <a:alpha val="65000"/>
                  </a:srgbClr>
                </a:innerShdw>
              </a:effectLst>
            </a:endParaRPr>
          </a:p>
        </p:txBody>
      </p:sp>
      <p:sp>
        <p:nvSpPr>
          <p:cNvPr id="8" name="Cloud 7"/>
          <p:cNvSpPr/>
          <p:nvPr/>
        </p:nvSpPr>
        <p:spPr>
          <a:xfrm>
            <a:off x="838200" y="228600"/>
            <a:ext cx="7772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contoh </a:t>
            </a: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ciri-CIRI ajaran </a:t>
            </a:r>
            <a:r>
              <a:rPr lang="sv-S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sesat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86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914400" y="1143000"/>
            <a:ext cx="7467600" cy="14478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Kesembilan : </a:t>
            </a:r>
            <a:r>
              <a:rPr lang="sv-SE" sz="2800" b="1" dirty="0">
                <a:ln w="1905"/>
                <a:solidFill>
                  <a:srgbClr val="C00000"/>
                </a:solidFill>
                <a:effectLst>
                  <a:innerShdw blurRad="69850" dist="43180" dir="5400000">
                    <a:srgbClr val="000000">
                      <a:alpha val="65000"/>
                    </a:srgbClr>
                  </a:innerShdw>
                </a:effectLst>
              </a:rPr>
              <a:t>Membatal atau memansukhkan syariat-syariat Islam seperti sembahyang, puasa, zakat, haji dan membuat syariat </a:t>
            </a:r>
            <a:r>
              <a:rPr lang="sv-SE" sz="2800" b="1" dirty="0" smtClean="0">
                <a:ln w="1905"/>
                <a:solidFill>
                  <a:srgbClr val="C00000"/>
                </a:solidFill>
                <a:effectLst>
                  <a:innerShdw blurRad="69850" dist="43180" dir="5400000">
                    <a:srgbClr val="000000">
                      <a:alpha val="65000"/>
                    </a:srgbClr>
                  </a:innerShdw>
                </a:effectLst>
              </a:rPr>
              <a:t>baru</a:t>
            </a:r>
            <a:endParaRPr lang="en-US" sz="2800" b="1" dirty="0">
              <a:ln w="1905"/>
              <a:solidFill>
                <a:srgbClr val="C00000"/>
              </a:solidFill>
              <a:effectLst>
                <a:innerShdw blurRad="69850" dist="43180" dir="5400000">
                  <a:srgbClr val="000000">
                    <a:alpha val="65000"/>
                  </a:srgbClr>
                </a:innerShdw>
              </a:effectLst>
            </a:endParaRPr>
          </a:p>
        </p:txBody>
      </p:sp>
      <p:sp>
        <p:nvSpPr>
          <p:cNvPr id="5" name="Cloud 4"/>
          <p:cNvSpPr/>
          <p:nvPr/>
        </p:nvSpPr>
        <p:spPr>
          <a:xfrm>
            <a:off x="838200" y="228600"/>
            <a:ext cx="7772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contoh </a:t>
            </a: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ciri-CIRI ajaran </a:t>
            </a:r>
            <a:r>
              <a:rPr lang="sv-S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sesat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ounded Rectangle 5"/>
          <p:cNvSpPr/>
          <p:nvPr/>
        </p:nvSpPr>
        <p:spPr>
          <a:xfrm>
            <a:off x="914400" y="2895600"/>
            <a:ext cx="7391400" cy="13716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n w="1905"/>
                <a:solidFill>
                  <a:srgbClr val="20431D"/>
                </a:solidFill>
                <a:effectLst>
                  <a:innerShdw blurRad="69850" dist="43180" dir="5400000">
                    <a:srgbClr val="000000">
                      <a:alpha val="65000"/>
                    </a:srgbClr>
                  </a:innerShdw>
                </a:effectLst>
              </a:rPr>
              <a:t>Kesepuluh : </a:t>
            </a:r>
            <a:r>
              <a:rPr lang="pt-BR" sz="2800" b="1" dirty="0">
                <a:ln w="1905"/>
                <a:solidFill>
                  <a:srgbClr val="C00000"/>
                </a:solidFill>
                <a:effectLst>
                  <a:innerShdw blurRad="69850" dist="43180" dir="5400000">
                    <a:srgbClr val="000000">
                      <a:alpha val="65000"/>
                    </a:srgbClr>
                  </a:innerShdw>
                </a:effectLst>
              </a:rPr>
              <a:t>Menafsir ayat-ayat al-Quran berdasarkan kepada akal tanpa merujuk kepada tafsiran yang </a:t>
            </a:r>
            <a:r>
              <a:rPr lang="pt-BR" sz="2800" b="1" dirty="0" smtClean="0">
                <a:ln w="1905"/>
                <a:solidFill>
                  <a:srgbClr val="C00000"/>
                </a:solidFill>
                <a:effectLst>
                  <a:innerShdw blurRad="69850" dist="43180" dir="5400000">
                    <a:srgbClr val="000000">
                      <a:alpha val="65000"/>
                    </a:srgbClr>
                  </a:innerShdw>
                </a:effectLst>
              </a:rPr>
              <a:t>muktabar</a:t>
            </a:r>
            <a:endParaRPr lang="en-US" sz="2800" b="1" dirty="0">
              <a:ln w="1905"/>
              <a:solidFill>
                <a:srgbClr val="C00000"/>
              </a:solidFill>
              <a:effectLst>
                <a:innerShdw blurRad="69850" dist="43180" dir="5400000">
                  <a:srgbClr val="000000">
                    <a:alpha val="65000"/>
                  </a:srgbClr>
                </a:innerShdw>
              </a:effectLst>
            </a:endParaRPr>
          </a:p>
        </p:txBody>
      </p:sp>
      <p:sp>
        <p:nvSpPr>
          <p:cNvPr id="8" name="Rounded Rectangle 7"/>
          <p:cNvSpPr/>
          <p:nvPr/>
        </p:nvSpPr>
        <p:spPr>
          <a:xfrm>
            <a:off x="1371600" y="5029200"/>
            <a:ext cx="66294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bg1"/>
                </a:solidFill>
                <a:effectLst>
                  <a:innerShdw blurRad="69850" dist="43180" dir="5400000">
                    <a:srgbClr val="000000">
                      <a:alpha val="65000"/>
                    </a:srgbClr>
                  </a:innerShdw>
                </a:effectLst>
              </a:rPr>
              <a:t>T</a:t>
            </a:r>
            <a:r>
              <a:rPr lang="sv-SE" sz="2800" b="1" dirty="0" smtClean="0">
                <a:ln w="1905"/>
                <a:solidFill>
                  <a:schemeClr val="bg1"/>
                </a:solidFill>
                <a:effectLst>
                  <a:innerShdw blurRad="69850" dist="43180" dir="5400000">
                    <a:srgbClr val="000000">
                      <a:alpha val="65000"/>
                    </a:srgbClr>
                  </a:innerShdw>
                </a:effectLst>
              </a:rPr>
              <a:t>erdapat </a:t>
            </a:r>
            <a:r>
              <a:rPr lang="sv-SE" sz="2800" b="1" dirty="0">
                <a:ln w="1905"/>
                <a:solidFill>
                  <a:schemeClr val="bg1"/>
                </a:solidFill>
                <a:effectLst>
                  <a:innerShdw blurRad="69850" dist="43180" dir="5400000">
                    <a:srgbClr val="000000">
                      <a:alpha val="65000"/>
                    </a:srgbClr>
                  </a:innerShdw>
                </a:effectLst>
              </a:rPr>
              <a:t>banyak lagi ciri-ciri kesesatan lain yang boleh merosakkan aqidah dan pegangan sebagai seorang </a:t>
            </a:r>
            <a:r>
              <a:rPr lang="sv-SE" sz="2800" b="1" dirty="0" smtClean="0">
                <a:ln w="1905"/>
                <a:solidFill>
                  <a:schemeClr val="bg1"/>
                </a:solidFill>
                <a:effectLst>
                  <a:innerShdw blurRad="69850" dist="43180" dir="5400000">
                    <a:srgbClr val="000000">
                      <a:alpha val="65000"/>
                    </a:srgbClr>
                  </a:innerShdw>
                </a:effectLst>
              </a:rPr>
              <a:t>muslim</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187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75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914400" y="1371600"/>
            <a:ext cx="7467600" cy="18288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C00000"/>
                </a:solidFill>
                <a:effectLst>
                  <a:innerShdw blurRad="69850" dist="43180" dir="5400000">
                    <a:srgbClr val="000000">
                      <a:alpha val="65000"/>
                    </a:srgbClr>
                  </a:innerShdw>
                </a:effectLst>
              </a:rPr>
              <a:t>Pertama</a:t>
            </a:r>
            <a:r>
              <a:rPr lang="sv-SE" sz="2800" b="1" dirty="0">
                <a:ln w="1905"/>
                <a:solidFill>
                  <a:srgbClr val="20431D"/>
                </a:solidFill>
                <a:effectLst>
                  <a:innerShdw blurRad="69850" dist="43180" dir="5400000">
                    <a:srgbClr val="000000">
                      <a:alpha val="65000"/>
                    </a:srgbClr>
                  </a:innerShdw>
                </a:effectLst>
              </a:rPr>
              <a:t> : Seluruh umat Islam hendaklah berhati-hati dengan pelbagai bentuk penyebaran ajaran sesat yang boleh memesongkan </a:t>
            </a:r>
            <a:r>
              <a:rPr lang="sv-SE" sz="2800" b="1" dirty="0" smtClean="0">
                <a:ln w="1905"/>
                <a:solidFill>
                  <a:srgbClr val="20431D"/>
                </a:solidFill>
                <a:effectLst>
                  <a:innerShdw blurRad="69850" dist="43180" dir="5400000">
                    <a:srgbClr val="000000">
                      <a:alpha val="65000"/>
                    </a:srgbClr>
                  </a:innerShdw>
                </a:effectLst>
              </a:rPr>
              <a:t>akidah</a:t>
            </a:r>
            <a:endParaRPr lang="en-US" sz="2800" b="1" dirty="0">
              <a:ln w="1905"/>
              <a:solidFill>
                <a:srgbClr val="C00000"/>
              </a:solidFill>
              <a:effectLst>
                <a:innerShdw blurRad="69850" dist="43180" dir="5400000">
                  <a:srgbClr val="000000">
                    <a:alpha val="65000"/>
                  </a:srgbClr>
                </a:innerShdw>
              </a:effectLst>
            </a:endParaRPr>
          </a:p>
        </p:txBody>
      </p:sp>
      <p:sp>
        <p:nvSpPr>
          <p:cNvPr id="5" name="Cloud 4"/>
          <p:cNvSpPr/>
          <p:nvPr/>
        </p:nvSpPr>
        <p:spPr>
          <a:xfrm>
            <a:off x="838200" y="228600"/>
            <a:ext cx="7772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panduan dan </a:t>
            </a:r>
            <a:r>
              <a:rPr lang="sv-SE"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pedoman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ounded Rectangle 5"/>
          <p:cNvSpPr/>
          <p:nvPr/>
        </p:nvSpPr>
        <p:spPr>
          <a:xfrm>
            <a:off x="914400" y="3429000"/>
            <a:ext cx="7391400" cy="18288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n w="1905"/>
                <a:solidFill>
                  <a:srgbClr val="C00000"/>
                </a:solidFill>
                <a:effectLst>
                  <a:innerShdw blurRad="69850" dist="43180" dir="5400000">
                    <a:srgbClr val="000000">
                      <a:alpha val="65000"/>
                    </a:srgbClr>
                  </a:innerShdw>
                </a:effectLst>
              </a:rPr>
              <a:t>Kedua </a:t>
            </a:r>
            <a:r>
              <a:rPr lang="pt-BR" sz="2800" b="1" dirty="0">
                <a:ln w="1905"/>
                <a:solidFill>
                  <a:srgbClr val="20431D"/>
                </a:solidFill>
                <a:effectLst>
                  <a:innerShdw blurRad="69850" dist="43180" dir="5400000">
                    <a:srgbClr val="000000">
                      <a:alpha val="65000"/>
                    </a:srgbClr>
                  </a:innerShdw>
                </a:effectLst>
              </a:rPr>
              <a:t>: Jika terdapat keraguan terhadap sesuatu pengajaran maka hendaklah segera merujuk kepada Pihak berkuasa Agama untuk mendapat kesahihan. </a:t>
            </a:r>
            <a:endParaRPr lang="en-US" sz="28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9397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914400" y="1371600"/>
            <a:ext cx="7467600" cy="18288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C00000"/>
                </a:solidFill>
                <a:effectLst>
                  <a:innerShdw blurRad="69850" dist="43180" dir="5400000">
                    <a:srgbClr val="000000">
                      <a:alpha val="65000"/>
                    </a:srgbClr>
                  </a:innerShdw>
                </a:effectLst>
              </a:rPr>
              <a:t>Ketiga : </a:t>
            </a:r>
            <a:r>
              <a:rPr lang="sv-SE" sz="2800" b="1" dirty="0">
                <a:ln w="1905"/>
                <a:solidFill>
                  <a:srgbClr val="20431D"/>
                </a:solidFill>
                <a:effectLst>
                  <a:innerShdw blurRad="69850" dist="43180" dir="5400000">
                    <a:srgbClr val="000000">
                      <a:alpha val="65000"/>
                    </a:srgbClr>
                  </a:innerShdw>
                </a:effectLst>
              </a:rPr>
              <a:t>Hanya aqidah yang sahih dan berpandukan pegangan Ahli Sunnah Wal Jamaah sahaja dapat menjamin kebahagiaan yang kekal di negeri </a:t>
            </a:r>
            <a:r>
              <a:rPr lang="sv-SE" sz="2800" b="1" dirty="0" smtClean="0">
                <a:ln w="1905"/>
                <a:solidFill>
                  <a:srgbClr val="20431D"/>
                </a:solidFill>
                <a:effectLst>
                  <a:innerShdw blurRad="69850" dist="43180" dir="5400000">
                    <a:srgbClr val="000000">
                      <a:alpha val="65000"/>
                    </a:srgbClr>
                  </a:innerShdw>
                </a:effectLst>
              </a:rPr>
              <a:t>akhirat</a:t>
            </a:r>
            <a:endParaRPr lang="en-US" sz="2800" b="1" dirty="0">
              <a:ln w="1905"/>
              <a:solidFill>
                <a:srgbClr val="20431D"/>
              </a:solidFill>
              <a:effectLst>
                <a:innerShdw blurRad="69850" dist="43180" dir="5400000">
                  <a:srgbClr val="000000">
                    <a:alpha val="65000"/>
                  </a:srgbClr>
                </a:innerShdw>
              </a:effectLst>
            </a:endParaRPr>
          </a:p>
        </p:txBody>
      </p:sp>
      <p:sp>
        <p:nvSpPr>
          <p:cNvPr id="5" name="Cloud 4"/>
          <p:cNvSpPr/>
          <p:nvPr/>
        </p:nvSpPr>
        <p:spPr>
          <a:xfrm>
            <a:off x="838200" y="228600"/>
            <a:ext cx="7772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panduan dan </a:t>
            </a:r>
            <a:r>
              <a:rPr lang="sv-SE"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pedoman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ounded Rectangle 5"/>
          <p:cNvSpPr/>
          <p:nvPr/>
        </p:nvSpPr>
        <p:spPr>
          <a:xfrm>
            <a:off x="914400" y="3429000"/>
            <a:ext cx="7391400" cy="2667000"/>
          </a:xfrm>
          <a:prstGeom prst="roundRect">
            <a:avLst/>
          </a:prstGeom>
          <a:solidFill>
            <a:schemeClr val="accent3">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n w="1905"/>
                <a:solidFill>
                  <a:srgbClr val="C00000"/>
                </a:solidFill>
                <a:effectLst>
                  <a:innerShdw blurRad="69850" dist="43180" dir="5400000">
                    <a:srgbClr val="000000">
                      <a:alpha val="65000"/>
                    </a:srgbClr>
                  </a:innerShdw>
                </a:effectLst>
              </a:rPr>
              <a:t>Keempat : </a:t>
            </a:r>
            <a:r>
              <a:rPr lang="pt-BR" sz="2800" b="1" dirty="0">
                <a:ln w="1905"/>
                <a:solidFill>
                  <a:srgbClr val="20431D"/>
                </a:solidFill>
                <a:effectLst>
                  <a:innerShdw blurRad="69850" dist="43180" dir="5400000">
                    <a:srgbClr val="000000">
                      <a:alpha val="65000"/>
                    </a:srgbClr>
                  </a:innerShdw>
                </a:effectLst>
              </a:rPr>
              <a:t>Umat Islam hendaklah hadir ke majlis-majlis ilmu dan kelas pengajian aqidah yang diajar oleh para ulama dan guru yang mursyid. Semoga Allah memberi kepada kita iman dan aqidah yang teguh dan dimatikan dalam husnul </a:t>
            </a:r>
            <a:r>
              <a:rPr lang="pt-BR" sz="2800" b="1" dirty="0" smtClean="0">
                <a:ln w="1905"/>
                <a:solidFill>
                  <a:srgbClr val="20431D"/>
                </a:solidFill>
                <a:effectLst>
                  <a:innerShdw blurRad="69850" dist="43180" dir="5400000">
                    <a:srgbClr val="000000">
                      <a:alpha val="65000"/>
                    </a:srgbClr>
                  </a:innerShdw>
                </a:effectLst>
              </a:rPr>
              <a:t>khatimah</a:t>
            </a:r>
            <a:endParaRPr lang="en-US" sz="2800" b="1" dirty="0">
              <a:ln w="1905"/>
              <a:solidFill>
                <a:srgbClr val="20431D"/>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5329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457200" y="843677"/>
            <a:ext cx="8305800"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وَأَشْهَدُ أَنَّ سَيِّدَنَا وَنَبِيَّنَا مُحَمَّدًا عَبْدُهُ وَرَسُوْلُهُ.</a:t>
            </a:r>
          </a:p>
        </p:txBody>
      </p:sp>
      <p:sp>
        <p:nvSpPr>
          <p:cNvPr id="5" name="TextBox 4"/>
          <p:cNvSpPr txBox="1"/>
          <p:nvPr/>
        </p:nvSpPr>
        <p:spPr>
          <a:xfrm>
            <a:off x="495794" y="2819400"/>
            <a:ext cx="8114806" cy="349326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 Muhammad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7354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 وَمَنْ تَبِعَهُمْ بِإِحْسَانٍ إِلَى يَوْمِ الدّيْن.</a:t>
            </a:r>
          </a:p>
        </p:txBody>
      </p:sp>
      <p:sp>
        <p:nvSpPr>
          <p:cNvPr id="4" name="TextBox 3"/>
          <p:cNvSpPr txBox="1"/>
          <p:nvPr/>
        </p:nvSpPr>
        <p:spPr>
          <a:xfrm>
            <a:off x="381000" y="3048000"/>
            <a:ext cx="83058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21140"/>
            <a:ext cx="8153400" cy="1846659"/>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a:t>
            </a:r>
            <a:endParaRPr lang="en-US" sz="5400" b="1" dirty="0" smtClean="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40992" y="3353812"/>
            <a:ext cx="8145808" cy="3046988"/>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hadrat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beroleh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kebahagiaan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kehidupan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2057400" y="990600"/>
            <a:ext cx="5181600" cy="1066800"/>
          </a:xfrm>
          <a:prstGeom prst="rect">
            <a:avLst/>
          </a:prstGeom>
          <a:noFill/>
        </p:spPr>
        <p:txBody>
          <a:bodyPr wrap="square" lIns="91440" tIns="45720" rIns="91440" bIns="45720">
            <a:prstTxWarp prst="textCanUp">
              <a:avLst/>
            </a:prstTxWarp>
            <a:spAutoFit/>
          </a:bodyPr>
          <a:lstStyle/>
          <a:p>
            <a:pPr algn="ctr"/>
            <a:r>
              <a:rPr lang="en-US" sz="4800" u="sng"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Tajuk</a:t>
            </a:r>
            <a:r>
              <a:rPr lang="en-US" sz="4800" u="sng"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Khutbah </a:t>
            </a:r>
            <a:r>
              <a:rPr lang="en-US" sz="4800" u="sng"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Hari</a:t>
            </a:r>
            <a:r>
              <a:rPr lang="en-US" sz="4800" u="sng"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a:t>
            </a:r>
            <a:r>
              <a:rPr lang="en-US" sz="4800" u="sng"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Ini</a:t>
            </a:r>
            <a:r>
              <a:rPr lang="en-US" sz="4800" u="sng"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a:t>
            </a:r>
            <a:endParaRPr lang="en-US" sz="4800" u="sng"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endParaRPr>
          </a:p>
        </p:txBody>
      </p:sp>
      <p:sp>
        <p:nvSpPr>
          <p:cNvPr id="3" name="Rectangle 2"/>
          <p:cNvSpPr/>
          <p:nvPr/>
        </p:nvSpPr>
        <p:spPr>
          <a:xfrm>
            <a:off x="3200400" y="2057400"/>
            <a:ext cx="2743200" cy="1200329"/>
          </a:xfrm>
          <a:prstGeom prst="rect">
            <a:avLst/>
          </a:prstGeom>
          <a:solidFill>
            <a:srgbClr val="002060">
              <a:alpha val="16000"/>
            </a:srgbClr>
          </a:solidFill>
        </p:spPr>
        <p:txBody>
          <a:bodyPr wrap="square">
            <a:spAutoFit/>
          </a:bodyPr>
          <a:lstStyle/>
          <a:p>
            <a:pPr algn="ctr"/>
            <a:r>
              <a:rPr lang="fi-FI" sz="2400" b="1" dirty="0" smtClean="0">
                <a:ln w="1905"/>
                <a:solidFill>
                  <a:srgbClr val="00B0F0"/>
                </a:solidFill>
                <a:effectLst>
                  <a:innerShdw blurRad="69850" dist="43180" dir="5400000">
                    <a:srgbClr val="000000">
                      <a:alpha val="65000"/>
                    </a:srgbClr>
                  </a:innerShdw>
                </a:effectLst>
              </a:rPr>
              <a:t>20 </a:t>
            </a:r>
            <a:r>
              <a:rPr lang="fi-FI" sz="2400" b="1" dirty="0">
                <a:ln w="1905"/>
                <a:solidFill>
                  <a:srgbClr val="00B0F0"/>
                </a:solidFill>
                <a:effectLst>
                  <a:innerShdw blurRad="69850" dist="43180" dir="5400000">
                    <a:srgbClr val="000000">
                      <a:alpha val="65000"/>
                    </a:srgbClr>
                  </a:innerShdw>
                </a:effectLst>
              </a:rPr>
              <a:t>Mei </a:t>
            </a:r>
            <a:r>
              <a:rPr lang="fi-FI" sz="2400" b="1" dirty="0" smtClean="0">
                <a:ln w="1905"/>
                <a:solidFill>
                  <a:srgbClr val="00B0F0"/>
                </a:solidFill>
                <a:effectLst>
                  <a:innerShdw blurRad="69850" dist="43180" dir="5400000">
                    <a:srgbClr val="000000">
                      <a:alpha val="65000"/>
                    </a:srgbClr>
                  </a:innerShdw>
                </a:effectLst>
              </a:rPr>
              <a:t>2022</a:t>
            </a:r>
          </a:p>
          <a:p>
            <a:pPr algn="ctr"/>
            <a:r>
              <a:rPr lang="fi-FI" sz="2400" b="1" i="1" dirty="0" smtClean="0">
                <a:ln w="1905"/>
                <a:solidFill>
                  <a:srgbClr val="7030A0"/>
                </a:solidFill>
                <a:effectLst>
                  <a:innerShdw blurRad="69850" dist="43180" dir="5400000">
                    <a:srgbClr val="000000">
                      <a:alpha val="65000"/>
                    </a:srgbClr>
                  </a:innerShdw>
                </a:effectLst>
                <a:latin typeface="AR BERKLEY" pitchFamily="2" charset="0"/>
              </a:rPr>
              <a:t>Bersamaan</a:t>
            </a:r>
            <a:endParaRPr lang="fi-FI" sz="2400" b="1" i="1" dirty="0">
              <a:ln w="1905"/>
              <a:solidFill>
                <a:srgbClr val="7030A0"/>
              </a:solidFill>
              <a:effectLst>
                <a:innerShdw blurRad="69850" dist="43180" dir="5400000">
                  <a:srgbClr val="000000">
                    <a:alpha val="65000"/>
                  </a:srgbClr>
                </a:innerShdw>
              </a:effectLst>
              <a:latin typeface="AR BERKLEY" pitchFamily="2" charset="0"/>
            </a:endParaRPr>
          </a:p>
          <a:p>
            <a:pPr algn="ctr"/>
            <a:r>
              <a:rPr lang="fi-FI" sz="2400" b="1" dirty="0" smtClean="0">
                <a:ln w="1905"/>
                <a:solidFill>
                  <a:srgbClr val="FF0000"/>
                </a:solidFill>
                <a:effectLst>
                  <a:innerShdw blurRad="69850" dist="43180" dir="5400000">
                    <a:srgbClr val="000000">
                      <a:alpha val="65000"/>
                    </a:srgbClr>
                  </a:innerShdw>
                </a:effectLst>
              </a:rPr>
              <a:t>19 </a:t>
            </a:r>
            <a:r>
              <a:rPr lang="fi-FI" sz="2400" b="1" dirty="0">
                <a:ln w="1905"/>
                <a:solidFill>
                  <a:srgbClr val="FF0000"/>
                </a:solidFill>
                <a:effectLst>
                  <a:innerShdw blurRad="69850" dist="43180" dir="5400000">
                    <a:srgbClr val="000000">
                      <a:alpha val="65000"/>
                    </a:srgbClr>
                  </a:innerShdw>
                </a:effectLst>
              </a:rPr>
              <a:t>Syawal 1443</a:t>
            </a:r>
          </a:p>
        </p:txBody>
      </p:sp>
      <p:sp>
        <p:nvSpPr>
          <p:cNvPr id="6" name="Rectangle 5"/>
          <p:cNvSpPr/>
          <p:nvPr/>
        </p:nvSpPr>
        <p:spPr>
          <a:xfrm>
            <a:off x="384810" y="3810000"/>
            <a:ext cx="8534400"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7200" b="1" dirty="0">
                <a:ln w="11430"/>
                <a:solidFill>
                  <a:srgbClr val="FFFF00"/>
                </a:solidFill>
                <a:effectLst>
                  <a:outerShdw blurRad="80000" dist="40000" dir="5040000" algn="tl">
                    <a:srgbClr val="000000">
                      <a:alpha val="30000"/>
                    </a:srgbClr>
                  </a:outerShdw>
                </a:effectLst>
                <a:latin typeface="Berlin Sans FB Demi" panose="020E0802020502020306" pitchFamily="34" charset="0"/>
              </a:rPr>
              <a:t>“Kesesatan Aqidah Membawa Padah</a:t>
            </a:r>
            <a:r>
              <a:rPr lang="it-IT" sz="7200" b="1" dirty="0" smtClean="0">
                <a:ln w="11430"/>
                <a:solidFill>
                  <a:srgbClr val="FFFF00"/>
                </a:solidFill>
                <a:effectLst>
                  <a:outerShdw blurRad="80000" dist="40000" dir="5040000" algn="tl">
                    <a:srgbClr val="000000">
                      <a:alpha val="30000"/>
                    </a:srgbClr>
                  </a:outerShdw>
                </a:effectLst>
                <a:latin typeface="Berlin Sans FB Demi" panose="020E0802020502020306" pitchFamily="34" charset="0"/>
              </a:rPr>
              <a:t>”</a:t>
            </a:r>
            <a:endParaRPr lang="fi-FI" sz="7200" b="1" dirty="0">
              <a:ln w="11430"/>
              <a:solidFill>
                <a:srgbClr val="FFFF00"/>
              </a:solidFill>
              <a:effectLst>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75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75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2438400" y="228600"/>
            <a:ext cx="4495800" cy="1143000"/>
          </a:xfrm>
          <a:prstGeom prst="downArrowCallout">
            <a:avLst>
              <a:gd name="adj1" fmla="val 24430"/>
              <a:gd name="adj2" fmla="val 24166"/>
              <a:gd name="adj3" fmla="val 25000"/>
              <a:gd name="adj4" fmla="val 56293"/>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AQIDAH</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ounded Rectangle 3"/>
          <p:cNvSpPr/>
          <p:nvPr/>
        </p:nvSpPr>
        <p:spPr>
          <a:xfrm>
            <a:off x="533400" y="1386840"/>
            <a:ext cx="8153400" cy="2270760"/>
          </a:xfrm>
          <a:prstGeom prst="roundRect">
            <a:avLst/>
          </a:prstGeom>
          <a:solidFill>
            <a:schemeClr val="accent6">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smtClean="0">
                <a:ln w="1905"/>
                <a:solidFill>
                  <a:srgbClr val="002060"/>
                </a:solidFill>
                <a:effectLst>
                  <a:innerShdw blurRad="69850" dist="43180" dir="5400000">
                    <a:srgbClr val="000000">
                      <a:alpha val="65000"/>
                    </a:srgbClr>
                  </a:innerShdw>
                </a:effectLst>
              </a:rPr>
              <a:t>Satu </a:t>
            </a:r>
            <a:r>
              <a:rPr lang="sv-SE" sz="3400" b="1" dirty="0">
                <a:ln w="1905"/>
                <a:solidFill>
                  <a:srgbClr val="002060"/>
                </a:solidFill>
                <a:effectLst>
                  <a:innerShdw blurRad="69850" dist="43180" dir="5400000">
                    <a:srgbClr val="000000">
                      <a:alpha val="65000"/>
                    </a:srgbClr>
                  </a:innerShdw>
                </a:effectLst>
              </a:rPr>
              <a:t>perkara yang sangat bernilai dalam diri manusia. Ia merupakan syarat utama bagi menentukan kedudukan seseorang di hari </a:t>
            </a:r>
            <a:r>
              <a:rPr lang="sv-SE" sz="3400" b="1" dirty="0" smtClean="0">
                <a:ln w="1905"/>
                <a:solidFill>
                  <a:srgbClr val="002060"/>
                </a:solidFill>
                <a:effectLst>
                  <a:innerShdw blurRad="69850" dist="43180" dir="5400000">
                    <a:srgbClr val="000000">
                      <a:alpha val="65000"/>
                    </a:srgbClr>
                  </a:innerShdw>
                </a:effectLst>
              </a:rPr>
              <a:t>akhirat</a:t>
            </a:r>
            <a:endParaRPr lang="en-US" sz="3400" b="1" dirty="0">
              <a:ln w="1905"/>
              <a:solidFill>
                <a:srgbClr val="002060"/>
              </a:solidFill>
              <a:effectLst>
                <a:innerShdw blurRad="69850" dist="43180" dir="5400000">
                  <a:srgbClr val="000000">
                    <a:alpha val="65000"/>
                  </a:srgbClr>
                </a:innerShdw>
              </a:effectLst>
            </a:endParaRPr>
          </a:p>
        </p:txBody>
      </p:sp>
      <p:sp>
        <p:nvSpPr>
          <p:cNvPr id="6" name="Rounded Rectangle 5"/>
          <p:cNvSpPr/>
          <p:nvPr/>
        </p:nvSpPr>
        <p:spPr>
          <a:xfrm>
            <a:off x="381000" y="3886200"/>
            <a:ext cx="4267200" cy="2057400"/>
          </a:xfrm>
          <a:prstGeom prst="roundRect">
            <a:avLst/>
          </a:prstGeom>
          <a:solidFill>
            <a:schemeClr val="accent2">
              <a:lumMod val="20000"/>
              <a:lumOff val="8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C00000"/>
                </a:solidFill>
                <a:effectLst>
                  <a:innerShdw blurRad="69850" dist="43180" dir="5400000">
                    <a:srgbClr val="000000">
                      <a:alpha val="65000"/>
                    </a:srgbClr>
                  </a:innerShdw>
                </a:effectLst>
              </a:rPr>
              <a:t>Orang yang beriman pasti akan menjadi ahli syurga walaupun diseksa terlebih dahulu kerana dosanya</a:t>
            </a:r>
            <a:endParaRPr lang="sv-SE" sz="2800" b="1" dirty="0" smtClean="0">
              <a:ln w="1905"/>
              <a:solidFill>
                <a:srgbClr val="C00000"/>
              </a:solidFill>
              <a:effectLst>
                <a:innerShdw blurRad="69850" dist="43180" dir="5400000">
                  <a:srgbClr val="000000">
                    <a:alpha val="65000"/>
                  </a:srgbClr>
                </a:innerShdw>
              </a:effectLst>
            </a:endParaRPr>
          </a:p>
        </p:txBody>
      </p:sp>
      <p:sp>
        <p:nvSpPr>
          <p:cNvPr id="7" name="Rounded Rectangle 6"/>
          <p:cNvSpPr/>
          <p:nvPr/>
        </p:nvSpPr>
        <p:spPr>
          <a:xfrm>
            <a:off x="4953000" y="4876800"/>
            <a:ext cx="3624433" cy="1600200"/>
          </a:xfrm>
          <a:prstGeom prst="roundRect">
            <a:avLst/>
          </a:prstGeom>
          <a:solidFill>
            <a:schemeClr val="accent2">
              <a:lumMod val="20000"/>
              <a:lumOff val="8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smtClean="0">
                <a:ln w="1905"/>
                <a:solidFill>
                  <a:schemeClr val="bg2">
                    <a:lumMod val="25000"/>
                  </a:schemeClr>
                </a:solidFill>
                <a:effectLst>
                  <a:innerShdw blurRad="69850" dist="43180" dir="5400000">
                    <a:srgbClr val="000000">
                      <a:alpha val="65000"/>
                    </a:srgbClr>
                  </a:innerShdw>
                </a:effectLst>
              </a:rPr>
              <a:t>Orang </a:t>
            </a:r>
            <a:r>
              <a:rPr lang="fi-FI" sz="2800" b="1" dirty="0">
                <a:ln w="1905"/>
                <a:solidFill>
                  <a:schemeClr val="bg2">
                    <a:lumMod val="25000"/>
                  </a:schemeClr>
                </a:solidFill>
                <a:effectLst>
                  <a:innerShdw blurRad="69850" dist="43180" dir="5400000">
                    <a:srgbClr val="000000">
                      <a:alpha val="65000"/>
                    </a:srgbClr>
                  </a:innerShdw>
                </a:effectLst>
              </a:rPr>
              <a:t>kufur akan kekal di dalam neraka selama-lamanya</a:t>
            </a:r>
            <a:endParaRPr lang="sv-SE" sz="2800" b="1" dirty="0" smtClean="0">
              <a:ln w="1905"/>
              <a:solidFill>
                <a:schemeClr val="bg2">
                  <a:lumMod val="2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5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069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12408425</TotalTime>
  <Words>1496</Words>
  <Application>Microsoft Office PowerPoint</Application>
  <PresentationFormat>On-screen Show (4:3)</PresentationFormat>
  <Paragraphs>158</Paragraphs>
  <Slides>43</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43</vt:i4>
      </vt:variant>
    </vt:vector>
  </HeadingPairs>
  <TitlesOfParts>
    <vt:vector size="62" baseType="lpstr">
      <vt:lpstr>Agency FB</vt:lpstr>
      <vt:lpstr>Aharoni</vt:lpstr>
      <vt:lpstr>AR BERKLEY</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Tahoma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557</cp:revision>
  <dcterms:created xsi:type="dcterms:W3CDTF">2017-12-24T04:47:57Z</dcterms:created>
  <dcterms:modified xsi:type="dcterms:W3CDTF">2022-05-18T08:27:35Z</dcterms:modified>
</cp:coreProperties>
</file>